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7620000" cy="5715000"/>
  <p:notesSz cx="6858000" cy="9144000"/>
  <p:embeddedFontLst>
    <p:embeddedFont>
      <p:font typeface="Alegreya Sans" panose="020B0604020202020204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</p:embeddedFont>
    <p:embeddedFont>
      <p:font typeface="Calibri Light" panose="020F0302020204030204" pitchFamily="34" charset="0"/>
      <p:regular r:id="rId18"/>
    </p:embeddedFont>
    <p:embeddedFont>
      <p:font typeface="Montserrat" panose="00000500000000000000" pitchFamily="2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1" autoAdjust="0"/>
    <p:restoredTop sz="93465"/>
  </p:normalViewPr>
  <p:slideViewPr>
    <p:cSldViewPr snapToGrid="0" snapToObjects="1">
      <p:cViewPr>
        <p:scale>
          <a:sx n="124" d="100"/>
          <a:sy n="124" d="100"/>
        </p:scale>
        <p:origin x="1507" y="-8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10.svg>
</file>

<file path=ppt/media/image11.png>
</file>

<file path=ppt/media/image12.sv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2453" y="936861"/>
            <a:ext cx="6487795" cy="1992983"/>
          </a:xfrm>
        </p:spPr>
        <p:txBody>
          <a:bodyPr anchor="b"/>
          <a:lstStyle>
            <a:lvl1pPr algn="ctr"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4088" y="3006701"/>
            <a:ext cx="5724525" cy="1382101"/>
          </a:xfrm>
        </p:spPr>
        <p:txBody>
          <a:bodyPr/>
          <a:lstStyle>
            <a:lvl1pPr marL="0" indent="0" algn="ctr">
              <a:buNone/>
              <a:defRPr sz="2003"/>
            </a:lvl1pPr>
            <a:lvl2pPr marL="381625" indent="0" algn="ctr">
              <a:buNone/>
              <a:defRPr sz="1669"/>
            </a:lvl2pPr>
            <a:lvl3pPr marL="763250" indent="0" algn="ctr">
              <a:buNone/>
              <a:defRPr sz="1502"/>
            </a:lvl3pPr>
            <a:lvl4pPr marL="1144875" indent="0" algn="ctr">
              <a:buNone/>
              <a:defRPr sz="1336"/>
            </a:lvl4pPr>
            <a:lvl5pPr marL="1526499" indent="0" algn="ctr">
              <a:buNone/>
              <a:defRPr sz="1336"/>
            </a:lvl5pPr>
            <a:lvl6pPr marL="1908124" indent="0" algn="ctr">
              <a:buNone/>
              <a:defRPr sz="1336"/>
            </a:lvl6pPr>
            <a:lvl7pPr marL="2289749" indent="0" algn="ctr">
              <a:buNone/>
              <a:defRPr sz="1336"/>
            </a:lvl7pPr>
            <a:lvl8pPr marL="2671374" indent="0" algn="ctr">
              <a:buNone/>
              <a:defRPr sz="1336"/>
            </a:lvl8pPr>
            <a:lvl9pPr marL="3052999" indent="0" algn="ctr">
              <a:buNone/>
              <a:defRPr sz="13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0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42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62151" y="304778"/>
            <a:ext cx="1645801" cy="48512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4749" y="304778"/>
            <a:ext cx="4841994" cy="48512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48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83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73" y="1427158"/>
            <a:ext cx="6583204" cy="2381243"/>
          </a:xfrm>
        </p:spPr>
        <p:txBody>
          <a:bodyPr anchor="b"/>
          <a:lstStyle>
            <a:lvl1pPr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73" y="3830928"/>
            <a:ext cx="6583204" cy="1252239"/>
          </a:xfrm>
        </p:spPr>
        <p:txBody>
          <a:bodyPr/>
          <a:lstStyle>
            <a:lvl1pPr marL="0" indent="0">
              <a:buNone/>
              <a:defRPr sz="2003">
                <a:solidFill>
                  <a:schemeClr val="tx1"/>
                </a:solidFill>
              </a:defRPr>
            </a:lvl1pPr>
            <a:lvl2pPr marL="381625" indent="0">
              <a:buNone/>
              <a:defRPr sz="1669">
                <a:solidFill>
                  <a:schemeClr val="tx1">
                    <a:tint val="75000"/>
                  </a:schemeClr>
                </a:solidFill>
              </a:defRPr>
            </a:lvl2pPr>
            <a:lvl3pPr marL="763250" indent="0">
              <a:buNone/>
              <a:defRPr sz="1502">
                <a:solidFill>
                  <a:schemeClr val="tx1">
                    <a:tint val="75000"/>
                  </a:schemeClr>
                </a:solidFill>
              </a:defRPr>
            </a:lvl3pPr>
            <a:lvl4pPr marL="1144875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4pPr>
            <a:lvl5pPr marL="15264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5pPr>
            <a:lvl6pPr marL="190812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6pPr>
            <a:lvl7pPr marL="228974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7pPr>
            <a:lvl8pPr marL="267137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8pPr>
            <a:lvl9pPr marL="30529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4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4748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4054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53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04779"/>
            <a:ext cx="6583204" cy="11064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5743" y="1403304"/>
            <a:ext cx="3228989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43" y="2091042"/>
            <a:ext cx="3228989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4055" y="1403304"/>
            <a:ext cx="3244892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4055" y="2091042"/>
            <a:ext cx="3244892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408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63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91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4892" y="824227"/>
            <a:ext cx="3864054" cy="4068123"/>
          </a:xfrm>
        </p:spPr>
        <p:txBody>
          <a:bodyPr/>
          <a:lstStyle>
            <a:lvl1pPr>
              <a:defRPr sz="2671"/>
            </a:lvl1pPr>
            <a:lvl2pPr>
              <a:defRPr sz="2337"/>
            </a:lvl2pPr>
            <a:lvl3pPr>
              <a:defRPr sz="2003"/>
            </a:lvl3pPr>
            <a:lvl4pPr>
              <a:defRPr sz="1669"/>
            </a:lvl4pPr>
            <a:lvl5pPr>
              <a:defRPr sz="1669"/>
            </a:lvl5pPr>
            <a:lvl6pPr>
              <a:defRPr sz="1669"/>
            </a:lvl6pPr>
            <a:lvl7pPr>
              <a:defRPr sz="1669"/>
            </a:lvl7pPr>
            <a:lvl8pPr>
              <a:defRPr sz="1669"/>
            </a:lvl8pPr>
            <a:lvl9pPr>
              <a:defRPr sz="16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38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44892" y="824227"/>
            <a:ext cx="3864054" cy="4068123"/>
          </a:xfrm>
        </p:spPr>
        <p:txBody>
          <a:bodyPr anchor="t"/>
          <a:lstStyle>
            <a:lvl1pPr marL="0" indent="0">
              <a:buNone/>
              <a:defRPr sz="2671"/>
            </a:lvl1pPr>
            <a:lvl2pPr marL="381625" indent="0">
              <a:buNone/>
              <a:defRPr sz="2337"/>
            </a:lvl2pPr>
            <a:lvl3pPr marL="763250" indent="0">
              <a:buNone/>
              <a:defRPr sz="2003"/>
            </a:lvl3pPr>
            <a:lvl4pPr marL="1144875" indent="0">
              <a:buNone/>
              <a:defRPr sz="1669"/>
            </a:lvl4pPr>
            <a:lvl5pPr marL="1526499" indent="0">
              <a:buNone/>
              <a:defRPr sz="1669"/>
            </a:lvl5pPr>
            <a:lvl6pPr marL="1908124" indent="0">
              <a:buNone/>
              <a:defRPr sz="1669"/>
            </a:lvl6pPr>
            <a:lvl7pPr marL="2289749" indent="0">
              <a:buNone/>
              <a:defRPr sz="1669"/>
            </a:lvl7pPr>
            <a:lvl8pPr marL="2671374" indent="0">
              <a:buNone/>
              <a:defRPr sz="1669"/>
            </a:lvl8pPr>
            <a:lvl9pPr marL="3052999" indent="0">
              <a:buNone/>
              <a:defRPr sz="166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704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4748" y="304779"/>
            <a:ext cx="6583204" cy="11064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4748" y="1523890"/>
            <a:ext cx="6583204" cy="3632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4748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950DF-CD20-6846-B942-C3FE0C0FE06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28332" y="5305788"/>
            <a:ext cx="2576036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90594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0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63250" rtl="0" eaLnBrk="1" latinLnBrk="0" hangingPunct="1">
        <a:lnSpc>
          <a:spcPct val="90000"/>
        </a:lnSpc>
        <a:spcBef>
          <a:spcPct val="0"/>
        </a:spcBef>
        <a:buNone/>
        <a:defRPr sz="36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812" indent="-190812" algn="l" defTabSz="763250" rtl="0" eaLnBrk="1" latinLnBrk="0" hangingPunct="1">
        <a:lnSpc>
          <a:spcPct val="90000"/>
        </a:lnSpc>
        <a:spcBef>
          <a:spcPts val="835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724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3" kern="1200">
          <a:solidFill>
            <a:schemeClr val="tx1"/>
          </a:solidFill>
          <a:latin typeface="+mn-lt"/>
          <a:ea typeface="+mn-ea"/>
          <a:cs typeface="+mn-cs"/>
        </a:defRPr>
      </a:lvl2pPr>
      <a:lvl3pPr marL="95406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9" kern="1200">
          <a:solidFill>
            <a:schemeClr val="tx1"/>
          </a:solidFill>
          <a:latin typeface="+mn-lt"/>
          <a:ea typeface="+mn-ea"/>
          <a:cs typeface="+mn-cs"/>
        </a:defRPr>
      </a:lvl3pPr>
      <a:lvl4pPr marL="133568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71731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20989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48056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862186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24381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1pPr>
      <a:lvl2pPr marL="38162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2pPr>
      <a:lvl3pPr marL="76325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3pPr>
      <a:lvl4pPr marL="114487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5264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190812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28974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67137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0529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7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6798708" flipH="1">
            <a:off x="-898205" y="3381213"/>
            <a:ext cx="2027961" cy="3931195"/>
            <a:chOff x="-898205" y="3381213"/>
            <a:chExt cx="2027961" cy="3931195"/>
          </a:xfrm>
        </p:grpSpPr>
        <p:sp>
          <p:nvSpPr>
            <p:cNvPr id="4" name="Freeform 4"/>
            <p:cNvSpPr/>
            <p:nvPr/>
          </p:nvSpPr>
          <p:spPr>
            <a:xfrm>
              <a:off x="-898205" y="3381213"/>
              <a:ext cx="2027961" cy="3931195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537E9B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6798708" flipH="1">
            <a:off x="-875776" y="4077135"/>
            <a:ext cx="1617324" cy="3041366"/>
            <a:chOff x="-875776" y="4077135"/>
            <a:chExt cx="1617324" cy="3041366"/>
          </a:xfrm>
        </p:grpSpPr>
        <p:sp>
          <p:nvSpPr>
            <p:cNvPr id="6" name="Freeform 6"/>
            <p:cNvSpPr/>
            <p:nvPr/>
          </p:nvSpPr>
          <p:spPr>
            <a:xfrm>
              <a:off x="-875776" y="4077135"/>
              <a:ext cx="1617324" cy="3041366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 rot="21600000">
            <a:off x="504825" y="2143326"/>
            <a:ext cx="3834843" cy="180975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1425"/>
              </a:lnSpc>
            </a:pPr>
            <a:r>
              <a:rPr lang="en-US" sz="1425" b="0" i="0" spc="0" dirty="0" err="1">
                <a:solidFill>
                  <a:srgbClr val="537E9B">
                    <a:alpha val="100000"/>
                  </a:srgbClr>
                </a:solidFill>
                <a:latin typeface="Montserrat"/>
              </a:rPr>
              <a:t>lT</a:t>
            </a:r>
            <a:r>
              <a:rPr lang="en-US" sz="1425" b="0" i="0" spc="0" dirty="0">
                <a:solidFill>
                  <a:srgbClr val="537E9B">
                    <a:alpha val="100000"/>
                  </a:srgbClr>
                </a:solidFill>
                <a:latin typeface="Montserrat"/>
              </a:rPr>
              <a:t> </a:t>
            </a:r>
            <a:r>
              <a:rPr lang="en-US" sz="1425" b="0" i="0" spc="0" dirty="0" err="1">
                <a:solidFill>
                  <a:srgbClr val="537E9B">
                    <a:alpha val="100000"/>
                  </a:srgbClr>
                </a:solidFill>
                <a:latin typeface="Montserrat"/>
              </a:rPr>
              <a:t>lnfrastructure</a:t>
            </a:r>
            <a:r>
              <a:rPr lang="en-US" sz="1425" b="0" i="0" spc="0" dirty="0">
                <a:solidFill>
                  <a:srgbClr val="537E9B">
                    <a:alpha val="100000"/>
                  </a:srgbClr>
                </a:solidFill>
                <a:latin typeface="Montserrat"/>
              </a:rPr>
              <a:t> Management</a:t>
            </a:r>
          </a:p>
        </p:txBody>
      </p:sp>
      <p:sp>
        <p:nvSpPr>
          <p:cNvPr id="9" name="TextBox 9"/>
          <p:cNvSpPr txBox="1"/>
          <p:nvPr/>
        </p:nvSpPr>
        <p:spPr>
          <a:xfrm rot="21600000">
            <a:off x="504825" y="2414688"/>
            <a:ext cx="5478181" cy="2857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2250" b="1" i="0" spc="0" dirty="0">
                <a:solidFill>
                  <a:srgbClr val="537E9B">
                    <a:alpha val="100000"/>
                  </a:srgbClr>
                </a:solidFill>
                <a:latin typeface="Montserrat"/>
              </a:rPr>
              <a:t>Bank System using Packet tracer</a:t>
            </a:r>
          </a:p>
        </p:txBody>
      </p:sp>
      <p:grpSp>
        <p:nvGrpSpPr>
          <p:cNvPr id="11" name="Group 11"/>
          <p:cNvGrpSpPr/>
          <p:nvPr/>
        </p:nvGrpSpPr>
        <p:grpSpPr>
          <a:xfrm rot="17937048" flipH="1">
            <a:off x="5252872" y="-3222814"/>
            <a:ext cx="4728619" cy="8460163"/>
            <a:chOff x="5252872" y="-3222814"/>
            <a:chExt cx="4728619" cy="8460163"/>
          </a:xfrm>
        </p:grpSpPr>
        <p:sp>
          <p:nvSpPr>
            <p:cNvPr id="10" name="Freeform 10"/>
            <p:cNvSpPr/>
            <p:nvPr/>
          </p:nvSpPr>
          <p:spPr>
            <a:xfrm>
              <a:off x="5252872" y="-3222814"/>
              <a:ext cx="4728619" cy="8460163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DB33A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17937048" flipH="1">
            <a:off x="5723029" y="-3554766"/>
            <a:ext cx="4728619" cy="8460163"/>
            <a:chOff x="5723029" y="-3554766"/>
            <a:chExt cx="4728619" cy="8460163"/>
          </a:xfrm>
        </p:grpSpPr>
        <p:sp>
          <p:nvSpPr>
            <p:cNvPr id="12" name="Freeform 12"/>
            <p:cNvSpPr/>
            <p:nvPr/>
          </p:nvSpPr>
          <p:spPr>
            <a:xfrm>
              <a:off x="5723029" y="-3554766"/>
              <a:ext cx="4728619" cy="8460163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id="14" name="TextBox 14"/>
          <p:cNvSpPr txBox="1"/>
          <p:nvPr/>
        </p:nvSpPr>
        <p:spPr>
          <a:xfrm rot="21600000">
            <a:off x="1962150" y="4486275"/>
            <a:ext cx="1216875" cy="2476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913"/>
              </a:lnSpc>
            </a:pPr>
            <a:r>
              <a:rPr lang="en-US" sz="1275" b="1" i="0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Instructors: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228600" y="280988"/>
            <a:ext cx="2638425" cy="8382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 rot="21600000">
            <a:off x="2009775" y="4743450"/>
            <a:ext cx="4483950" cy="2476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913"/>
              </a:lnSpc>
            </a:pPr>
            <a:r>
              <a:rPr lang="en-US" sz="1275" b="0" i="0" spc="0">
                <a:solidFill>
                  <a:srgbClr val="868686">
                    <a:alpha val="100000"/>
                  </a:srgbClr>
                </a:solidFill>
                <a:latin typeface="Montserrat"/>
              </a:rPr>
              <a:t>-L.Tagreed Balharith - TA. Maha Alghamdi</a:t>
            </a:r>
          </a:p>
        </p:txBody>
      </p:sp>
      <p:sp>
        <p:nvSpPr>
          <p:cNvPr id="17" name="TextBox 17"/>
          <p:cNvSpPr txBox="1"/>
          <p:nvPr/>
        </p:nvSpPr>
        <p:spPr>
          <a:xfrm rot="21600000">
            <a:off x="504825" y="2790825"/>
            <a:ext cx="2959950" cy="2476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913"/>
              </a:lnSpc>
            </a:pPr>
            <a:r>
              <a:rPr lang="en-US" sz="1275" b="0" i="0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Academic year 1443 – 2022</a:t>
            </a:r>
          </a:p>
        </p:txBody>
      </p:sp>
      <p:sp>
        <p:nvSpPr>
          <p:cNvPr id="18" name="TextBox 18"/>
          <p:cNvSpPr txBox="1"/>
          <p:nvPr/>
        </p:nvSpPr>
        <p:spPr>
          <a:xfrm rot="21600000">
            <a:off x="1962150" y="3429000"/>
            <a:ext cx="2312250" cy="2476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913"/>
              </a:lnSpc>
            </a:pPr>
            <a:r>
              <a:rPr lang="en-US" sz="1275" b="1" i="0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Students :</a:t>
            </a:r>
          </a:p>
        </p:txBody>
      </p:sp>
      <p:sp>
        <p:nvSpPr>
          <p:cNvPr id="19" name="TextBox 19"/>
          <p:cNvSpPr txBox="1"/>
          <p:nvPr/>
        </p:nvSpPr>
        <p:spPr>
          <a:xfrm rot="21600000">
            <a:off x="1962150" y="3676650"/>
            <a:ext cx="2312250" cy="9715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913"/>
              </a:lnSpc>
            </a:pPr>
            <a:r>
              <a:rPr lang="en-US" sz="1275" b="0" i="0" spc="0">
                <a:solidFill>
                  <a:srgbClr val="868686">
                    <a:alpha val="100000"/>
                  </a:srgbClr>
                </a:solidFill>
                <a:latin typeface="Montserrat"/>
              </a:rPr>
              <a:t>Ghala M. Alkhaldi</a:t>
            </a:r>
          </a:p>
          <a:p>
            <a:pPr algn="l">
              <a:lnSpc>
                <a:spcPts val="1913"/>
              </a:lnSpc>
            </a:pPr>
            <a:r>
              <a:rPr lang="en-US" sz="1275" b="0" i="0" spc="0">
                <a:solidFill>
                  <a:srgbClr val="868686">
                    <a:alpha val="100000"/>
                  </a:srgbClr>
                </a:solidFill>
                <a:latin typeface="Montserrat"/>
              </a:rPr>
              <a:t>Fida M. Alelou</a:t>
            </a:r>
          </a:p>
          <a:p>
            <a:pPr algn="l">
              <a:lnSpc>
                <a:spcPts val="1913"/>
              </a:lnSpc>
            </a:pPr>
            <a:r>
              <a:rPr lang="en-US" sz="1275" b="0" i="0" spc="0">
                <a:solidFill>
                  <a:srgbClr val="868686">
                    <a:alpha val="100000"/>
                  </a:srgbClr>
                </a:solidFill>
                <a:latin typeface="Montserrat"/>
              </a:rPr>
              <a:t>May M. AlOtaibi</a:t>
            </a:r>
          </a:p>
          <a:p>
            <a:pPr algn="l">
              <a:lnSpc>
                <a:spcPts val="1913"/>
              </a:lnSpc>
            </a:pPr>
            <a:endParaRPr lang="en-US" sz="1275" b="0" i="0" spc="0">
              <a:solidFill>
                <a:srgbClr val="868686">
                  <a:alpha val="100000"/>
                </a:srgbClr>
              </a:solidFill>
              <a:latin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4" grpId="0"/>
      <p:bldP spid="16" grpId="0"/>
      <p:bldP spid="17" grpId="0"/>
      <p:bldP spid="18" grpId="0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7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600000">
            <a:off x="1647825" y="3009900"/>
            <a:ext cx="5127840" cy="371475"/>
          </a:xfrm>
          <a:prstGeom prst="rect">
            <a:avLst/>
          </a:prstGeom>
        </p:spPr>
        <p:txBody>
          <a:bodyPr lIns="0" tIns="43200" rIns="0" bIns="0" rtlCol="0" anchor="t"/>
          <a:lstStyle/>
          <a:p>
            <a:pPr algn="l">
              <a:lnSpc>
                <a:spcPts val="2925"/>
              </a:lnSpc>
            </a:pPr>
            <a:r>
              <a:rPr lang="en-US" sz="2925" b="0" i="0" spc="0" dirty="0">
                <a:solidFill>
                  <a:srgbClr val="537E9B">
                    <a:alpha val="100000"/>
                  </a:srgbClr>
                </a:solidFill>
                <a:latin typeface="Montserrat"/>
              </a:rPr>
              <a:t>Thank You for listening</a:t>
            </a:r>
          </a:p>
        </p:txBody>
      </p:sp>
      <p:grpSp>
        <p:nvGrpSpPr>
          <p:cNvPr id="6" name="Group 6"/>
          <p:cNvGrpSpPr/>
          <p:nvPr/>
        </p:nvGrpSpPr>
        <p:grpSpPr>
          <a:xfrm rot="6798708" flipH="1">
            <a:off x="-1082355" y="3476463"/>
            <a:ext cx="2027961" cy="3931195"/>
            <a:chOff x="-1082355" y="3476463"/>
            <a:chExt cx="2027961" cy="3931195"/>
          </a:xfrm>
        </p:grpSpPr>
        <p:sp>
          <p:nvSpPr>
            <p:cNvPr id="5" name="Freeform 5"/>
            <p:cNvSpPr/>
            <p:nvPr/>
          </p:nvSpPr>
          <p:spPr>
            <a:xfrm>
              <a:off x="-1082355" y="3476463"/>
              <a:ext cx="2027961" cy="3931195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537E9B">
                <a:alpha val="100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rot="17937048" flipH="1">
            <a:off x="4947279" y="-3377595"/>
            <a:ext cx="4728619" cy="8460163"/>
            <a:chOff x="4947279" y="-3377595"/>
            <a:chExt cx="4728619" cy="8460163"/>
          </a:xfrm>
        </p:grpSpPr>
        <p:sp>
          <p:nvSpPr>
            <p:cNvPr id="7" name="Freeform 7"/>
            <p:cNvSpPr/>
            <p:nvPr/>
          </p:nvSpPr>
          <p:spPr>
            <a:xfrm>
              <a:off x="4947279" y="-3377595"/>
              <a:ext cx="4728619" cy="8460163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DB33A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6798708" flipH="1">
            <a:off x="-875776" y="4077135"/>
            <a:ext cx="1617324" cy="3041366"/>
            <a:chOff x="-875776" y="4077135"/>
            <a:chExt cx="1617324" cy="3041366"/>
          </a:xfrm>
        </p:grpSpPr>
        <p:sp>
          <p:nvSpPr>
            <p:cNvPr id="9" name="Freeform 9"/>
            <p:cNvSpPr/>
            <p:nvPr/>
          </p:nvSpPr>
          <p:spPr>
            <a:xfrm>
              <a:off x="-875776" y="4077135"/>
              <a:ext cx="1617324" cy="3041366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rot="17937048" flipH="1">
            <a:off x="5453154" y="-3697641"/>
            <a:ext cx="4728619" cy="8460163"/>
            <a:chOff x="5453154" y="-3697641"/>
            <a:chExt cx="4728619" cy="8460163"/>
          </a:xfrm>
        </p:grpSpPr>
        <p:sp>
          <p:nvSpPr>
            <p:cNvPr id="11" name="Freeform 11"/>
            <p:cNvSpPr/>
            <p:nvPr/>
          </p:nvSpPr>
          <p:spPr>
            <a:xfrm>
              <a:off x="5453154" y="-3697641"/>
              <a:ext cx="4728619" cy="8460163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228600" y="280988"/>
            <a:ext cx="2638425" cy="838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F6F7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8140369" flipH="1">
            <a:off x="-3090518" y="668782"/>
            <a:ext cx="4397800" cy="7868281"/>
            <a:chOff x="-3090518" y="668782"/>
            <a:chExt cx="4397800" cy="7868281"/>
          </a:xfrm>
        </p:grpSpPr>
        <p:sp>
          <p:nvSpPr>
            <p:cNvPr id="4" name="Freeform 4"/>
            <p:cNvSpPr/>
            <p:nvPr/>
          </p:nvSpPr>
          <p:spPr>
            <a:xfrm>
              <a:off x="-3090518" y="668782"/>
              <a:ext cx="4397800" cy="7868281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DB33A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5570271" flipH="1">
            <a:off x="-1373732" y="3445886"/>
            <a:ext cx="2666745" cy="2429953"/>
            <a:chOff x="-1373732" y="3445886"/>
            <a:chExt cx="2666745" cy="2429953"/>
          </a:xfrm>
        </p:grpSpPr>
        <p:sp>
          <p:nvSpPr>
            <p:cNvPr id="6" name="Freeform 6"/>
            <p:cNvSpPr/>
            <p:nvPr/>
          </p:nvSpPr>
          <p:spPr>
            <a:xfrm>
              <a:off x="-1373732" y="3445886"/>
              <a:ext cx="2666745" cy="2429953"/>
            </a:xfrm>
            <a:custGeom>
              <a:avLst/>
              <a:gdLst/>
              <a:ahLst/>
              <a:cxnLst/>
              <a:rect l="0" t="0" r="0" b="0"/>
              <a:pathLst>
                <a:path w="304553" h="265444">
                  <a:moveTo>
                    <a:pt x="33720" y="252"/>
                  </a:moveTo>
                  <a:cubicBezTo>
                    <a:pt x="10860" y="5015"/>
                    <a:pt x="-2475" y="56450"/>
                    <a:pt x="383" y="96455"/>
                  </a:cubicBezTo>
                  <a:cubicBezTo>
                    <a:pt x="5145" y="161225"/>
                    <a:pt x="52770" y="218375"/>
                    <a:pt x="109920" y="245045"/>
                  </a:cubicBezTo>
                  <a:cubicBezTo>
                    <a:pt x="168023" y="271715"/>
                    <a:pt x="263273" y="278382"/>
                    <a:pt x="293753" y="226947"/>
                  </a:cubicBezTo>
                  <a:cubicBezTo>
                    <a:pt x="308993" y="201230"/>
                    <a:pt x="308993" y="159320"/>
                    <a:pt x="288038" y="133602"/>
                  </a:cubicBezTo>
                  <a:cubicBezTo>
                    <a:pt x="253748" y="92645"/>
                    <a:pt x="196598" y="130745"/>
                    <a:pt x="128018" y="93597"/>
                  </a:cubicBezTo>
                  <a:cubicBezTo>
                    <a:pt x="67058" y="59307"/>
                    <a:pt x="60390" y="-4510"/>
                    <a:pt x="33720" y="252"/>
                  </a:cubicBezTo>
                  <a:close/>
                </a:path>
              </a:pathLst>
            </a:custGeom>
            <a:solidFill>
              <a:srgbClr val="FFFCF7">
                <a:alpha val="40000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 rot="21600000">
            <a:off x="1241634" y="1333584"/>
            <a:ext cx="3163150" cy="22860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l">
              <a:lnSpc>
                <a:spcPts val="1800"/>
              </a:lnSpc>
            </a:pPr>
            <a:r>
              <a:rPr lang="en-US" sz="1800" b="1" i="0" spc="0" dirty="0">
                <a:solidFill>
                  <a:srgbClr val="537E9B">
                    <a:alpha val="100000"/>
                  </a:srgbClr>
                </a:solidFill>
                <a:latin typeface="Montserrat"/>
              </a:rPr>
              <a:t>Content</a:t>
            </a:r>
          </a:p>
        </p:txBody>
      </p:sp>
      <p:sp>
        <p:nvSpPr>
          <p:cNvPr id="9" name="TextBox 9"/>
          <p:cNvSpPr txBox="1"/>
          <p:nvPr/>
        </p:nvSpPr>
        <p:spPr>
          <a:xfrm rot="21600000">
            <a:off x="1601717" y="1647683"/>
            <a:ext cx="2497473" cy="3457575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l">
              <a:lnSpc>
                <a:spcPts val="3893"/>
              </a:lnSpc>
            </a:pPr>
            <a:r>
              <a:rPr lang="en-US" sz="1693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Project idea</a:t>
            </a:r>
          </a:p>
          <a:p>
            <a:pPr algn="l">
              <a:lnSpc>
                <a:spcPts val="3893"/>
              </a:lnSpc>
            </a:pPr>
            <a:r>
              <a:rPr lang="en-US" sz="1693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Used protocols</a:t>
            </a:r>
          </a:p>
          <a:p>
            <a:pPr algn="l">
              <a:lnSpc>
                <a:spcPts val="3893"/>
              </a:lnSpc>
            </a:pPr>
            <a:r>
              <a:rPr lang="en-US" sz="1693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Network </a:t>
            </a:r>
            <a:r>
              <a:rPr lang="en-US" sz="1693" b="0" i="0" spc="0">
                <a:solidFill>
                  <a:srgbClr val="000000">
                    <a:alpha val="100000"/>
                  </a:srgbClr>
                </a:solidFill>
                <a:latin typeface="Alegreya Sans"/>
              </a:rPr>
              <a:t>topology</a:t>
            </a:r>
          </a:p>
          <a:p>
            <a:pPr algn="l">
              <a:lnSpc>
                <a:spcPts val="3893"/>
              </a:lnSpc>
            </a:pPr>
            <a:r>
              <a:rPr lang="en-US" sz="1693" b="0" i="0" spc="0">
                <a:solidFill>
                  <a:srgbClr val="000000">
                    <a:alpha val="100000"/>
                  </a:srgbClr>
                </a:solidFill>
                <a:latin typeface="Alegreya Sans"/>
              </a:rPr>
              <a:t>Protocols configuration</a:t>
            </a:r>
          </a:p>
          <a:p>
            <a:pPr algn="l">
              <a:lnSpc>
                <a:spcPts val="3893"/>
              </a:lnSpc>
            </a:pPr>
            <a:r>
              <a:rPr lang="en-US" sz="1693" b="0" i="0" spc="0">
                <a:solidFill>
                  <a:srgbClr val="000000">
                    <a:alpha val="100000"/>
                  </a:srgbClr>
                </a:solidFill>
                <a:latin typeface="Alegreya Sans"/>
              </a:rPr>
              <a:t>Results and Performance of Protocols</a:t>
            </a:r>
          </a:p>
          <a:p>
            <a:pPr algn="l">
              <a:lnSpc>
                <a:spcPts val="3893"/>
              </a:lnSpc>
            </a:pPr>
            <a:r>
              <a:rPr lang="en-US" sz="1693" b="0" i="0" spc="0">
                <a:solidFill>
                  <a:srgbClr val="000000">
                    <a:alpha val="100000"/>
                  </a:srgbClr>
                </a:solidFill>
                <a:latin typeface="Alegreya Sans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 rot="21600000">
            <a:off x="1241165" y="1645444"/>
            <a:ext cx="481964" cy="3457575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l">
              <a:lnSpc>
                <a:spcPts val="3893"/>
              </a:lnSpc>
            </a:pPr>
            <a:r>
              <a:rPr lang="en-US" sz="1693" b="1" i="0" spc="0" dirty="0">
                <a:solidFill>
                  <a:srgbClr val="FDB33A">
                    <a:alpha val="100000"/>
                  </a:srgbClr>
                </a:solidFill>
                <a:latin typeface="Montserrat"/>
              </a:rPr>
              <a:t>01</a:t>
            </a:r>
          </a:p>
          <a:p>
            <a:pPr algn="l">
              <a:lnSpc>
                <a:spcPts val="3893"/>
              </a:lnSpc>
            </a:pPr>
            <a:r>
              <a:rPr lang="en-US" sz="1693" b="1" i="0" spc="0" dirty="0">
                <a:solidFill>
                  <a:srgbClr val="FDB33A">
                    <a:alpha val="100000"/>
                  </a:srgbClr>
                </a:solidFill>
                <a:latin typeface="Montserrat"/>
              </a:rPr>
              <a:t>02</a:t>
            </a:r>
          </a:p>
          <a:p>
            <a:pPr algn="l">
              <a:lnSpc>
                <a:spcPts val="3893"/>
              </a:lnSpc>
            </a:pPr>
            <a:r>
              <a:rPr lang="en-US" sz="1693" b="1" i="0" spc="0" dirty="0">
                <a:solidFill>
                  <a:srgbClr val="FDB33A">
                    <a:alpha val="100000"/>
                  </a:srgbClr>
                </a:solidFill>
                <a:latin typeface="Montserrat"/>
              </a:rPr>
              <a:t>03</a:t>
            </a:r>
          </a:p>
          <a:p>
            <a:pPr algn="l">
              <a:lnSpc>
                <a:spcPts val="3893"/>
              </a:lnSpc>
            </a:pPr>
            <a:r>
              <a:rPr lang="en-US" sz="1693" b="1" i="0" spc="0" dirty="0">
                <a:solidFill>
                  <a:srgbClr val="FDB33A">
                    <a:alpha val="100000"/>
                  </a:srgbClr>
                </a:solidFill>
                <a:latin typeface="Montserrat"/>
              </a:rPr>
              <a:t>04</a:t>
            </a:r>
          </a:p>
          <a:p>
            <a:pPr algn="l">
              <a:lnSpc>
                <a:spcPts val="3893"/>
              </a:lnSpc>
            </a:pPr>
            <a:r>
              <a:rPr lang="en-US" sz="1693" b="1" i="0" spc="0" dirty="0">
                <a:solidFill>
                  <a:srgbClr val="FDB33A">
                    <a:alpha val="100000"/>
                  </a:srgbClr>
                </a:solidFill>
                <a:latin typeface="Montserrat"/>
              </a:rPr>
              <a:t>05</a:t>
            </a:r>
          </a:p>
          <a:p>
            <a:pPr algn="l">
              <a:lnSpc>
                <a:spcPts val="3893"/>
              </a:lnSpc>
            </a:pPr>
            <a:endParaRPr lang="en-US" sz="1693" b="1" i="0" spc="0" dirty="0">
              <a:solidFill>
                <a:srgbClr val="FDB33A">
                  <a:alpha val="100000"/>
                </a:srgbClr>
              </a:solidFill>
              <a:latin typeface="Montserrat"/>
            </a:endParaRPr>
          </a:p>
          <a:p>
            <a:pPr algn="l">
              <a:lnSpc>
                <a:spcPts val="3893"/>
              </a:lnSpc>
            </a:pPr>
            <a:r>
              <a:rPr lang="en-US" sz="1693" b="1" i="0" spc="0" dirty="0">
                <a:solidFill>
                  <a:srgbClr val="FDB33A">
                    <a:alpha val="100000"/>
                  </a:srgbClr>
                </a:solidFill>
                <a:latin typeface="Montserrat"/>
              </a:rPr>
              <a:t>06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228600" y="376238"/>
            <a:ext cx="2390775" cy="723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3981450" y="2424113"/>
            <a:ext cx="3810000" cy="3286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7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07888" flipH="1">
            <a:off x="5024127" y="2954395"/>
            <a:ext cx="3679675" cy="6579192"/>
            <a:chOff x="5024127" y="2954395"/>
            <a:chExt cx="3679675" cy="6579192"/>
          </a:xfrm>
        </p:grpSpPr>
        <p:sp>
          <p:nvSpPr>
            <p:cNvPr id="4" name="Freeform 4"/>
            <p:cNvSpPr/>
            <p:nvPr/>
          </p:nvSpPr>
          <p:spPr>
            <a:xfrm>
              <a:off x="5024127" y="2954395"/>
              <a:ext cx="3679675" cy="6579192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DB33A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07888" flipH="1">
            <a:off x="5368600" y="3260133"/>
            <a:ext cx="3679675" cy="6579192"/>
            <a:chOff x="5368600" y="3260133"/>
            <a:chExt cx="3679675" cy="6579192"/>
          </a:xfrm>
        </p:grpSpPr>
        <p:sp>
          <p:nvSpPr>
            <p:cNvPr id="6" name="Freeform 6"/>
            <p:cNvSpPr/>
            <p:nvPr/>
          </p:nvSpPr>
          <p:spPr>
            <a:xfrm>
              <a:off x="5368600" y="3260133"/>
              <a:ext cx="3679675" cy="6579192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 rot="21600000">
            <a:off x="414338" y="1838325"/>
            <a:ext cx="4312500" cy="257175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The growth trend of Internet banking brings many security issues and increases the cost of</a:t>
            </a:r>
            <a:br>
              <a:rPr lang="en-US" sz="1500" b="1" dirty="0"/>
            </a:b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implementing a higher and high-performance security system for both Internet banking users and</a:t>
            </a:r>
            <a:br>
              <a:rPr lang="en-US" sz="1500" b="1" dirty="0"/>
            </a:b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banks. The most important issue in Internet banking security is the protection of valuable</a:t>
            </a:r>
            <a:br>
              <a:rPr lang="en-US" sz="1500" b="1" dirty="0"/>
            </a:b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information that is vulnerable to unauthorized access by attackers. Hence, banks must constantly</a:t>
            </a:r>
            <a:br>
              <a:rPr lang="en-US" sz="1500" b="1" dirty="0"/>
            </a:b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increase security. </a:t>
            </a:r>
          </a:p>
        </p:txBody>
      </p:sp>
      <p:sp>
        <p:nvSpPr>
          <p:cNvPr id="9" name="TextBox 9"/>
          <p:cNvSpPr txBox="1"/>
          <p:nvPr/>
        </p:nvSpPr>
        <p:spPr>
          <a:xfrm rot="21600000">
            <a:off x="136734" y="121444"/>
            <a:ext cx="1635975" cy="1181100"/>
          </a:xfrm>
          <a:prstGeom prst="rect">
            <a:avLst/>
          </a:prstGeom>
        </p:spPr>
        <p:txBody>
          <a:bodyPr lIns="0" tIns="133200" rIns="0" bIns="0" rtlCol="0" anchor="t"/>
          <a:lstStyle/>
          <a:p>
            <a:pPr algn="l">
              <a:lnSpc>
                <a:spcPts val="9375"/>
              </a:lnSpc>
            </a:pPr>
            <a:r>
              <a:rPr lang="en-US" sz="9375" b="0" i="0" spc="0">
                <a:solidFill>
                  <a:srgbClr val="FDB33A">
                    <a:alpha val="30000"/>
                  </a:srgbClr>
                </a:solidFill>
                <a:latin typeface="Montserrat"/>
              </a:rPr>
              <a:t>01</a:t>
            </a:r>
          </a:p>
        </p:txBody>
      </p:sp>
      <p:sp>
        <p:nvSpPr>
          <p:cNvPr id="10" name="TextBox 10"/>
          <p:cNvSpPr txBox="1"/>
          <p:nvPr/>
        </p:nvSpPr>
        <p:spPr>
          <a:xfrm rot="21600000">
            <a:off x="414338" y="1004962"/>
            <a:ext cx="4303769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l">
              <a:lnSpc>
                <a:spcPts val="2700"/>
              </a:lnSpc>
            </a:pPr>
            <a:r>
              <a:rPr lang="en-US" sz="2700" b="0" i="0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Project idea</a:t>
            </a:r>
          </a:p>
        </p:txBody>
      </p:sp>
      <p:grpSp>
        <p:nvGrpSpPr>
          <p:cNvPr id="12" name="Group 12"/>
          <p:cNvGrpSpPr/>
          <p:nvPr/>
        </p:nvGrpSpPr>
        <p:grpSpPr>
          <a:xfrm rot="2700000">
            <a:off x="4307875" y="1731437"/>
            <a:ext cx="737801" cy="328076"/>
            <a:chOff x="4307875" y="1731437"/>
            <a:chExt cx="737801" cy="328076"/>
          </a:xfrm>
        </p:grpSpPr>
        <p:sp>
          <p:nvSpPr>
            <p:cNvPr id="11" name="Freeform 11"/>
            <p:cNvSpPr/>
            <p:nvPr/>
          </p:nvSpPr>
          <p:spPr>
            <a:xfrm>
              <a:off x="4307875" y="1731437"/>
              <a:ext cx="737801" cy="328076"/>
            </a:xfrm>
            <a:custGeom>
              <a:avLst/>
              <a:gdLst/>
              <a:ahLst/>
              <a:cxnLst/>
              <a:rect l="0" t="0" r="0" b="0"/>
              <a:pathLst>
                <a:path w="304801" h="119383">
                  <a:moveTo>
                    <a:pt x="149110" y="3686"/>
                  </a:moveTo>
                  <a:lnTo>
                    <a:pt x="148719" y="21612"/>
                  </a:lnTo>
                  <a:cubicBezTo>
                    <a:pt x="148672" y="23698"/>
                    <a:pt x="150319" y="25422"/>
                    <a:pt x="152405" y="25470"/>
                  </a:cubicBezTo>
                  <a:cubicBezTo>
                    <a:pt x="154444" y="25451"/>
                    <a:pt x="156215" y="23870"/>
                    <a:pt x="156263" y="21784"/>
                  </a:cubicBezTo>
                  <a:lnTo>
                    <a:pt x="156654" y="3858"/>
                  </a:lnTo>
                  <a:cubicBezTo>
                    <a:pt x="156701" y="1772"/>
                    <a:pt x="155053" y="48"/>
                    <a:pt x="152967" y="0"/>
                  </a:cubicBezTo>
                  <a:lnTo>
                    <a:pt x="152710" y="10"/>
                  </a:lnTo>
                  <a:cubicBezTo>
                    <a:pt x="150748" y="86"/>
                    <a:pt x="149167" y="1695"/>
                    <a:pt x="149110" y="3686"/>
                  </a:cubicBezTo>
                  <a:close/>
                  <a:moveTo>
                    <a:pt x="219519" y="15745"/>
                  </a:moveTo>
                  <a:lnTo>
                    <a:pt x="212946" y="32414"/>
                  </a:lnTo>
                  <a:cubicBezTo>
                    <a:pt x="212175" y="34366"/>
                    <a:pt x="213137" y="36557"/>
                    <a:pt x="215080" y="37319"/>
                  </a:cubicBezTo>
                  <a:cubicBezTo>
                    <a:pt x="217004" y="38062"/>
                    <a:pt x="219195" y="37138"/>
                    <a:pt x="219966" y="35185"/>
                  </a:cubicBezTo>
                  <a:lnTo>
                    <a:pt x="226538" y="18517"/>
                  </a:lnTo>
                  <a:cubicBezTo>
                    <a:pt x="227310" y="16564"/>
                    <a:pt x="226348" y="14373"/>
                    <a:pt x="224405" y="13611"/>
                  </a:cubicBezTo>
                  <a:cubicBezTo>
                    <a:pt x="222852" y="13002"/>
                    <a:pt x="221128" y="13497"/>
                    <a:pt x="220119" y="14726"/>
                  </a:cubicBezTo>
                  <a:cubicBezTo>
                    <a:pt x="219880" y="15030"/>
                    <a:pt x="219671" y="15354"/>
                    <a:pt x="219519" y="15745"/>
                  </a:cubicBezTo>
                  <a:close/>
                  <a:moveTo>
                    <a:pt x="275878" y="52892"/>
                  </a:moveTo>
                  <a:lnTo>
                    <a:pt x="260533" y="62132"/>
                  </a:lnTo>
                  <a:cubicBezTo>
                    <a:pt x="258733" y="63208"/>
                    <a:pt x="258171" y="65542"/>
                    <a:pt x="259247" y="67323"/>
                  </a:cubicBezTo>
                  <a:cubicBezTo>
                    <a:pt x="260324" y="69085"/>
                    <a:pt x="262629" y="69675"/>
                    <a:pt x="264429" y="68599"/>
                  </a:cubicBezTo>
                  <a:lnTo>
                    <a:pt x="279774" y="59360"/>
                  </a:lnTo>
                  <a:cubicBezTo>
                    <a:pt x="281574" y="58283"/>
                    <a:pt x="282136" y="55950"/>
                    <a:pt x="281060" y="54169"/>
                  </a:cubicBezTo>
                  <a:cubicBezTo>
                    <a:pt x="280202" y="52749"/>
                    <a:pt x="278535" y="52083"/>
                    <a:pt x="276973" y="52445"/>
                  </a:cubicBezTo>
                  <a:cubicBezTo>
                    <a:pt x="276592" y="52549"/>
                    <a:pt x="276240" y="52683"/>
                    <a:pt x="275878" y="52892"/>
                  </a:cubicBezTo>
                  <a:close/>
                  <a:moveTo>
                    <a:pt x="279469" y="116043"/>
                  </a:moveTo>
                  <a:cubicBezTo>
                    <a:pt x="279717" y="118100"/>
                    <a:pt x="281593" y="119586"/>
                    <a:pt x="283660" y="119348"/>
                  </a:cubicBezTo>
                  <a:lnTo>
                    <a:pt x="301462" y="117281"/>
                  </a:lnTo>
                  <a:cubicBezTo>
                    <a:pt x="303481" y="117043"/>
                    <a:pt x="305015" y="115167"/>
                    <a:pt x="304777" y="113100"/>
                  </a:cubicBezTo>
                  <a:cubicBezTo>
                    <a:pt x="304529" y="111042"/>
                    <a:pt x="302653" y="109557"/>
                    <a:pt x="300586" y="109795"/>
                  </a:cubicBezTo>
                  <a:lnTo>
                    <a:pt x="282784" y="111862"/>
                  </a:lnTo>
                  <a:lnTo>
                    <a:pt x="282574" y="111890"/>
                  </a:lnTo>
                  <a:cubicBezTo>
                    <a:pt x="280631" y="112233"/>
                    <a:pt x="279259" y="114043"/>
                    <a:pt x="279469" y="116043"/>
                  </a:cubicBezTo>
                  <a:close/>
                  <a:moveTo>
                    <a:pt x="84692" y="14726"/>
                  </a:moveTo>
                  <a:cubicBezTo>
                    <a:pt x="83673" y="13497"/>
                    <a:pt x="81949" y="13002"/>
                    <a:pt x="80406" y="13611"/>
                  </a:cubicBezTo>
                  <a:cubicBezTo>
                    <a:pt x="78472" y="14373"/>
                    <a:pt x="77501" y="16564"/>
                    <a:pt x="78272" y="18517"/>
                  </a:cubicBezTo>
                  <a:lnTo>
                    <a:pt x="84845" y="35185"/>
                  </a:lnTo>
                  <a:cubicBezTo>
                    <a:pt x="85616" y="37138"/>
                    <a:pt x="87807" y="38062"/>
                    <a:pt x="89731" y="37319"/>
                  </a:cubicBezTo>
                  <a:cubicBezTo>
                    <a:pt x="91664" y="36557"/>
                    <a:pt x="92636" y="34366"/>
                    <a:pt x="91864" y="32414"/>
                  </a:cubicBezTo>
                  <a:lnTo>
                    <a:pt x="85292" y="15745"/>
                  </a:lnTo>
                  <a:cubicBezTo>
                    <a:pt x="85140" y="15354"/>
                    <a:pt x="84930" y="15030"/>
                    <a:pt x="84692" y="14726"/>
                  </a:cubicBezTo>
                  <a:close/>
                  <a:moveTo>
                    <a:pt x="27837" y="52445"/>
                  </a:moveTo>
                  <a:cubicBezTo>
                    <a:pt x="26285" y="52083"/>
                    <a:pt x="24618" y="52740"/>
                    <a:pt x="23751" y="54169"/>
                  </a:cubicBezTo>
                  <a:cubicBezTo>
                    <a:pt x="22675" y="55950"/>
                    <a:pt x="23237" y="58274"/>
                    <a:pt x="25037" y="59360"/>
                  </a:cubicBezTo>
                  <a:lnTo>
                    <a:pt x="40382" y="68599"/>
                  </a:lnTo>
                  <a:cubicBezTo>
                    <a:pt x="42182" y="69675"/>
                    <a:pt x="44487" y="69085"/>
                    <a:pt x="45563" y="67323"/>
                  </a:cubicBezTo>
                  <a:cubicBezTo>
                    <a:pt x="46640" y="65542"/>
                    <a:pt x="46078" y="63217"/>
                    <a:pt x="44278" y="62132"/>
                  </a:cubicBezTo>
                  <a:lnTo>
                    <a:pt x="28933" y="52892"/>
                  </a:lnTo>
                  <a:cubicBezTo>
                    <a:pt x="28571" y="52683"/>
                    <a:pt x="28218" y="52549"/>
                    <a:pt x="27837" y="52445"/>
                  </a:cubicBezTo>
                  <a:close/>
                  <a:moveTo>
                    <a:pt x="22227" y="111900"/>
                  </a:moveTo>
                  <a:lnTo>
                    <a:pt x="22018" y="111871"/>
                  </a:lnTo>
                  <a:lnTo>
                    <a:pt x="4215" y="109804"/>
                  </a:lnTo>
                  <a:cubicBezTo>
                    <a:pt x="2148" y="109566"/>
                    <a:pt x="272" y="111052"/>
                    <a:pt x="24" y="113109"/>
                  </a:cubicBezTo>
                  <a:cubicBezTo>
                    <a:pt x="-214" y="115176"/>
                    <a:pt x="1320" y="117053"/>
                    <a:pt x="3339" y="117291"/>
                  </a:cubicBezTo>
                  <a:lnTo>
                    <a:pt x="21141" y="119358"/>
                  </a:lnTo>
                  <a:cubicBezTo>
                    <a:pt x="23208" y="119596"/>
                    <a:pt x="25085" y="118110"/>
                    <a:pt x="25332" y="116053"/>
                  </a:cubicBezTo>
                  <a:cubicBezTo>
                    <a:pt x="25551" y="114043"/>
                    <a:pt x="24180" y="112233"/>
                    <a:pt x="22227" y="111900"/>
                  </a:cubicBezTo>
                  <a:close/>
                </a:path>
              </a:pathLst>
            </a:custGeom>
            <a:solidFill>
              <a:srgbClr val="DC9F36">
                <a:alpha val="100000"/>
              </a:srgbClr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4124325" y="2557463"/>
            <a:ext cx="3457575" cy="3152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F6F7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600000">
            <a:off x="136734" y="159544"/>
            <a:ext cx="1635975" cy="1181100"/>
          </a:xfrm>
          <a:prstGeom prst="rect">
            <a:avLst/>
          </a:prstGeom>
        </p:spPr>
        <p:txBody>
          <a:bodyPr lIns="0" tIns="133200" rIns="0" bIns="0" rtlCol="0" anchor="t"/>
          <a:lstStyle/>
          <a:p>
            <a:pPr algn="l">
              <a:lnSpc>
                <a:spcPts val="9375"/>
              </a:lnSpc>
            </a:pPr>
            <a:r>
              <a:rPr lang="en-US" sz="9375" b="0" i="0" spc="0">
                <a:solidFill>
                  <a:srgbClr val="CBDBE1">
                    <a:alpha val="60000"/>
                  </a:srgbClr>
                </a:solidFill>
                <a:latin typeface="Montserrat"/>
              </a:rPr>
              <a:t>02</a:t>
            </a:r>
          </a:p>
        </p:txBody>
      </p:sp>
      <p:grpSp>
        <p:nvGrpSpPr>
          <p:cNvPr id="6" name="Group 6"/>
          <p:cNvGrpSpPr/>
          <p:nvPr/>
        </p:nvGrpSpPr>
        <p:grpSpPr>
          <a:xfrm rot="7916430" flipH="1">
            <a:off x="-2652237" y="1587156"/>
            <a:ext cx="3679675" cy="6579192"/>
            <a:chOff x="-2652237" y="1587156"/>
            <a:chExt cx="3679675" cy="6579192"/>
          </a:xfrm>
        </p:grpSpPr>
        <p:sp>
          <p:nvSpPr>
            <p:cNvPr id="5" name="Freeform 5"/>
            <p:cNvSpPr/>
            <p:nvPr/>
          </p:nvSpPr>
          <p:spPr>
            <a:xfrm>
              <a:off x="-2652237" y="1587156"/>
              <a:ext cx="3679675" cy="6579192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DB33A">
                <a:alpha val="100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rot="5346332" flipH="1">
            <a:off x="-938324" y="4193406"/>
            <a:ext cx="1921041" cy="1530046"/>
            <a:chOff x="-938324" y="4193406"/>
            <a:chExt cx="1921041" cy="1530046"/>
          </a:xfrm>
        </p:grpSpPr>
        <p:sp>
          <p:nvSpPr>
            <p:cNvPr id="7" name="Freeform 7"/>
            <p:cNvSpPr/>
            <p:nvPr/>
          </p:nvSpPr>
          <p:spPr>
            <a:xfrm>
              <a:off x="-938324" y="4193406"/>
              <a:ext cx="1921041" cy="1530046"/>
            </a:xfrm>
            <a:custGeom>
              <a:avLst/>
              <a:gdLst/>
              <a:ahLst/>
              <a:cxnLst/>
              <a:rect l="0" t="0" r="0" b="0"/>
              <a:pathLst>
                <a:path w="304553" h="265444">
                  <a:moveTo>
                    <a:pt x="33720" y="252"/>
                  </a:moveTo>
                  <a:cubicBezTo>
                    <a:pt x="10860" y="5015"/>
                    <a:pt x="-2475" y="56450"/>
                    <a:pt x="383" y="96455"/>
                  </a:cubicBezTo>
                  <a:cubicBezTo>
                    <a:pt x="5145" y="161225"/>
                    <a:pt x="52770" y="218375"/>
                    <a:pt x="109920" y="245045"/>
                  </a:cubicBezTo>
                  <a:cubicBezTo>
                    <a:pt x="168023" y="271715"/>
                    <a:pt x="263273" y="278382"/>
                    <a:pt x="293753" y="226947"/>
                  </a:cubicBezTo>
                  <a:cubicBezTo>
                    <a:pt x="308993" y="201230"/>
                    <a:pt x="308993" y="159320"/>
                    <a:pt x="288038" y="133602"/>
                  </a:cubicBezTo>
                  <a:cubicBezTo>
                    <a:pt x="253748" y="92645"/>
                    <a:pt x="196598" y="130745"/>
                    <a:pt x="128018" y="93597"/>
                  </a:cubicBezTo>
                  <a:cubicBezTo>
                    <a:pt x="67058" y="59307"/>
                    <a:pt x="60390" y="-4510"/>
                    <a:pt x="33720" y="252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 rot="21600000">
            <a:off x="414338" y="1876425"/>
            <a:ext cx="4312500" cy="5715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We've used two types of protocols that fit the idea and the network topology : </a:t>
            </a:r>
          </a:p>
        </p:txBody>
      </p:sp>
      <p:sp>
        <p:nvSpPr>
          <p:cNvPr id="10" name="TextBox 10"/>
          <p:cNvSpPr txBox="1"/>
          <p:nvPr/>
        </p:nvSpPr>
        <p:spPr>
          <a:xfrm rot="21600000">
            <a:off x="414338" y="852562"/>
            <a:ext cx="4303769" cy="381000"/>
          </a:xfrm>
          <a:prstGeom prst="rect">
            <a:avLst/>
          </a:prstGeom>
        </p:spPr>
        <p:txBody>
          <a:bodyPr lIns="0" tIns="43200" rIns="0" bIns="0" rtlCol="0" anchor="t"/>
          <a:lstStyle/>
          <a:p>
            <a:pPr algn="l">
              <a:lnSpc>
                <a:spcPts val="3000"/>
              </a:lnSpc>
            </a:pPr>
            <a:r>
              <a:rPr lang="en-US" sz="3000" b="0" i="0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Used protocols</a:t>
            </a:r>
          </a:p>
        </p:txBody>
      </p:sp>
      <p:sp>
        <p:nvSpPr>
          <p:cNvPr id="11" name="TextBox 11"/>
          <p:cNvSpPr txBox="1"/>
          <p:nvPr/>
        </p:nvSpPr>
        <p:spPr>
          <a:xfrm rot="21600000">
            <a:off x="1140619" y="2799398"/>
            <a:ext cx="1659788" cy="1905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ctr">
              <a:lnSpc>
                <a:spcPts val="1500"/>
              </a:lnSpc>
            </a:pPr>
            <a:r>
              <a:rPr lang="en-US" sz="1500" b="1" i="1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BGP :</a:t>
            </a:r>
          </a:p>
        </p:txBody>
      </p:sp>
      <p:sp>
        <p:nvSpPr>
          <p:cNvPr id="12" name="TextBox 12"/>
          <p:cNvSpPr txBox="1"/>
          <p:nvPr/>
        </p:nvSpPr>
        <p:spPr>
          <a:xfrm rot="21600000">
            <a:off x="4545806" y="2799398"/>
            <a:ext cx="1659788" cy="1905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ctr">
              <a:lnSpc>
                <a:spcPts val="1500"/>
              </a:lnSpc>
            </a:pPr>
            <a:r>
              <a:rPr lang="en-US" sz="1500" b="1" i="1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RIP :</a:t>
            </a:r>
          </a:p>
        </p:txBody>
      </p:sp>
      <p:grpSp>
        <p:nvGrpSpPr>
          <p:cNvPr id="14" name="Group 14"/>
          <p:cNvGrpSpPr/>
          <p:nvPr/>
        </p:nvGrpSpPr>
        <p:grpSpPr>
          <a:xfrm rot="17622734" flipH="1">
            <a:off x="6521965" y="-1321548"/>
            <a:ext cx="2060842" cy="3080031"/>
            <a:chOff x="6521965" y="-1321548"/>
            <a:chExt cx="2060842" cy="3080031"/>
          </a:xfrm>
        </p:grpSpPr>
        <p:sp>
          <p:nvSpPr>
            <p:cNvPr id="13" name="Freeform 13"/>
            <p:cNvSpPr/>
            <p:nvPr/>
          </p:nvSpPr>
          <p:spPr>
            <a:xfrm>
              <a:off x="6521965" y="-1321548"/>
              <a:ext cx="2060842" cy="3080031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537E9B">
                <a:alpha val="100000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 rot="17108354" flipH="1">
            <a:off x="6559996" y="-1616071"/>
            <a:ext cx="2060842" cy="3080031"/>
            <a:chOff x="6559996" y="-1616071"/>
            <a:chExt cx="2060842" cy="3080031"/>
          </a:xfrm>
        </p:grpSpPr>
        <p:sp>
          <p:nvSpPr>
            <p:cNvPr id="15" name="Freeform 15"/>
            <p:cNvSpPr/>
            <p:nvPr/>
          </p:nvSpPr>
          <p:spPr>
            <a:xfrm>
              <a:off x="6559996" y="-1616071"/>
              <a:ext cx="2060842" cy="3080031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id="17" name="TextBox 17"/>
          <p:cNvSpPr txBox="1"/>
          <p:nvPr/>
        </p:nvSpPr>
        <p:spPr>
          <a:xfrm rot="21600000">
            <a:off x="947738" y="3095625"/>
            <a:ext cx="2350350" cy="142875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 Responsible for looking at all the available paths that data could travel and picking the best route, that increase the security. </a:t>
            </a:r>
          </a:p>
        </p:txBody>
      </p:sp>
      <p:sp>
        <p:nvSpPr>
          <p:cNvPr id="18" name="TextBox 18"/>
          <p:cNvSpPr txBox="1"/>
          <p:nvPr/>
        </p:nvSpPr>
        <p:spPr>
          <a:xfrm rot="21600000">
            <a:off x="3995738" y="3048000"/>
            <a:ext cx="3064725" cy="17145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 It will send routing-update messages at regular intervals. When a device receives a RIP routing update that includes changes to an entry, the device updates its routing table to reflect the new</a:t>
            </a:r>
            <a:br>
              <a:rPr lang="en-US" sz="1500" b="1" dirty="0"/>
            </a:b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  <p:bldP spid="11" grpId="0"/>
      <p:bldP spid="12" grpId="0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7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600000">
            <a:off x="136734" y="159544"/>
            <a:ext cx="1635975" cy="1181100"/>
          </a:xfrm>
          <a:prstGeom prst="rect">
            <a:avLst/>
          </a:prstGeom>
        </p:spPr>
        <p:txBody>
          <a:bodyPr lIns="0" tIns="133200" rIns="0" bIns="0" rtlCol="0" anchor="t"/>
          <a:lstStyle/>
          <a:p>
            <a:pPr algn="l">
              <a:lnSpc>
                <a:spcPts val="9375"/>
              </a:lnSpc>
            </a:pPr>
            <a:r>
              <a:rPr lang="en-US" sz="9375" b="0" i="0" spc="0">
                <a:solidFill>
                  <a:srgbClr val="FDB33A">
                    <a:alpha val="30000"/>
                  </a:srgbClr>
                </a:solidFill>
                <a:latin typeface="Montserrat"/>
              </a:rPr>
              <a:t>03</a:t>
            </a:r>
          </a:p>
        </p:txBody>
      </p:sp>
      <p:sp>
        <p:nvSpPr>
          <p:cNvPr id="5" name="TextBox 5"/>
          <p:cNvSpPr txBox="1"/>
          <p:nvPr/>
        </p:nvSpPr>
        <p:spPr>
          <a:xfrm rot="21600000">
            <a:off x="414338" y="852562"/>
            <a:ext cx="4303769" cy="381000"/>
          </a:xfrm>
          <a:prstGeom prst="rect">
            <a:avLst/>
          </a:prstGeom>
        </p:spPr>
        <p:txBody>
          <a:bodyPr lIns="0" tIns="43200" rIns="0" bIns="0" rtlCol="0" anchor="t"/>
          <a:lstStyle/>
          <a:p>
            <a:pPr algn="l">
              <a:lnSpc>
                <a:spcPts val="3000"/>
              </a:lnSpc>
            </a:pPr>
            <a:r>
              <a:rPr lang="en-US" sz="3000" b="0" i="0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Network topology</a:t>
            </a:r>
          </a:p>
        </p:txBody>
      </p:sp>
      <p:grpSp>
        <p:nvGrpSpPr>
          <p:cNvPr id="7" name="Group 7"/>
          <p:cNvGrpSpPr/>
          <p:nvPr/>
        </p:nvGrpSpPr>
        <p:grpSpPr>
          <a:xfrm rot="18093801" flipH="1">
            <a:off x="6483463" y="-1117816"/>
            <a:ext cx="1910539" cy="3152987"/>
            <a:chOff x="6483463" y="-1117816"/>
            <a:chExt cx="1910539" cy="3152987"/>
          </a:xfrm>
        </p:grpSpPr>
        <p:sp>
          <p:nvSpPr>
            <p:cNvPr id="6" name="Freeform 6"/>
            <p:cNvSpPr/>
            <p:nvPr/>
          </p:nvSpPr>
          <p:spPr>
            <a:xfrm>
              <a:off x="6483463" y="-1117816"/>
              <a:ext cx="1910539" cy="3152987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DB33A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17835510" flipH="1">
            <a:off x="6648178" y="-1275866"/>
            <a:ext cx="2060842" cy="2881502"/>
            <a:chOff x="6648178" y="-1275866"/>
            <a:chExt cx="2060842" cy="2881502"/>
          </a:xfrm>
        </p:grpSpPr>
        <p:sp>
          <p:nvSpPr>
            <p:cNvPr id="8" name="Freeform 8"/>
            <p:cNvSpPr/>
            <p:nvPr/>
          </p:nvSpPr>
          <p:spPr>
            <a:xfrm>
              <a:off x="6648178" y="-1275866"/>
              <a:ext cx="2060842" cy="2881502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266700" y="1927860"/>
            <a:ext cx="7019925" cy="296418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 rot="21600000">
            <a:off x="3024188" y="4972050"/>
            <a:ext cx="1521675" cy="2286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800"/>
              </a:lnSpc>
            </a:pPr>
            <a:r>
              <a:rPr lang="en-US" sz="1200" b="0" i="1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Figure 1 Network topology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F6F7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600000">
            <a:off x="136734" y="159544"/>
            <a:ext cx="1635975" cy="1190625"/>
          </a:xfrm>
          <a:prstGeom prst="rect">
            <a:avLst/>
          </a:prstGeom>
        </p:spPr>
        <p:txBody>
          <a:bodyPr lIns="0" tIns="133200" rIns="0" bIns="0" rtlCol="0" anchor="t"/>
          <a:lstStyle/>
          <a:p>
            <a:pPr algn="l">
              <a:lnSpc>
                <a:spcPts val="9375"/>
              </a:lnSpc>
            </a:pPr>
            <a:r>
              <a:rPr lang="en-US" sz="9375" b="0" i="0" spc="0">
                <a:solidFill>
                  <a:srgbClr val="CBDBE1">
                    <a:alpha val="60000"/>
                  </a:srgbClr>
                </a:solidFill>
                <a:latin typeface="Montserrat"/>
              </a:rPr>
              <a:t>04</a:t>
            </a:r>
          </a:p>
        </p:txBody>
      </p:sp>
      <p:sp>
        <p:nvSpPr>
          <p:cNvPr id="5" name="TextBox 5"/>
          <p:cNvSpPr txBox="1"/>
          <p:nvPr/>
        </p:nvSpPr>
        <p:spPr>
          <a:xfrm rot="21600000">
            <a:off x="414338" y="852562"/>
            <a:ext cx="4303769" cy="762000"/>
          </a:xfrm>
          <a:prstGeom prst="rect">
            <a:avLst/>
          </a:prstGeom>
        </p:spPr>
        <p:txBody>
          <a:bodyPr lIns="0" tIns="43200" rIns="0" bIns="0" rtlCol="0" anchor="t"/>
          <a:lstStyle/>
          <a:p>
            <a:pPr algn="l">
              <a:lnSpc>
                <a:spcPts val="3000"/>
              </a:lnSpc>
            </a:pPr>
            <a:r>
              <a:rPr lang="en-US" sz="3000" b="0" i="0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Protocols configuration </a:t>
            </a:r>
          </a:p>
        </p:txBody>
      </p:sp>
      <p:grpSp>
        <p:nvGrpSpPr>
          <p:cNvPr id="7" name="Group 7"/>
          <p:cNvGrpSpPr/>
          <p:nvPr/>
        </p:nvGrpSpPr>
        <p:grpSpPr>
          <a:xfrm rot="7916430" flipH="1">
            <a:off x="-2652237" y="1587156"/>
            <a:ext cx="3679675" cy="6579192"/>
            <a:chOff x="-2652237" y="1587156"/>
            <a:chExt cx="3679675" cy="6579192"/>
          </a:xfrm>
        </p:grpSpPr>
        <p:sp>
          <p:nvSpPr>
            <p:cNvPr id="6" name="Freeform 6"/>
            <p:cNvSpPr/>
            <p:nvPr/>
          </p:nvSpPr>
          <p:spPr>
            <a:xfrm>
              <a:off x="-2652237" y="1587156"/>
              <a:ext cx="3679675" cy="6579192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DB33A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5346332" flipH="1">
            <a:off x="-938324" y="4193406"/>
            <a:ext cx="1921041" cy="1530046"/>
            <a:chOff x="-938324" y="4193406"/>
            <a:chExt cx="1921041" cy="1530046"/>
          </a:xfrm>
        </p:grpSpPr>
        <p:sp>
          <p:nvSpPr>
            <p:cNvPr id="8" name="Freeform 8"/>
            <p:cNvSpPr/>
            <p:nvPr/>
          </p:nvSpPr>
          <p:spPr>
            <a:xfrm>
              <a:off x="-938324" y="4193406"/>
              <a:ext cx="1921041" cy="1530046"/>
            </a:xfrm>
            <a:custGeom>
              <a:avLst/>
              <a:gdLst/>
              <a:ahLst/>
              <a:cxnLst/>
              <a:rect l="0" t="0" r="0" b="0"/>
              <a:pathLst>
                <a:path w="304553" h="265444">
                  <a:moveTo>
                    <a:pt x="33720" y="252"/>
                  </a:moveTo>
                  <a:cubicBezTo>
                    <a:pt x="10860" y="5015"/>
                    <a:pt x="-2475" y="56450"/>
                    <a:pt x="383" y="96455"/>
                  </a:cubicBezTo>
                  <a:cubicBezTo>
                    <a:pt x="5145" y="161225"/>
                    <a:pt x="52770" y="218375"/>
                    <a:pt x="109920" y="245045"/>
                  </a:cubicBezTo>
                  <a:cubicBezTo>
                    <a:pt x="168023" y="271715"/>
                    <a:pt x="263273" y="278382"/>
                    <a:pt x="293753" y="226947"/>
                  </a:cubicBezTo>
                  <a:cubicBezTo>
                    <a:pt x="308993" y="201230"/>
                    <a:pt x="308993" y="159320"/>
                    <a:pt x="288038" y="133602"/>
                  </a:cubicBezTo>
                  <a:cubicBezTo>
                    <a:pt x="253748" y="92645"/>
                    <a:pt x="196598" y="130745"/>
                    <a:pt x="128018" y="93597"/>
                  </a:cubicBezTo>
                  <a:cubicBezTo>
                    <a:pt x="67058" y="59307"/>
                    <a:pt x="60390" y="-4510"/>
                    <a:pt x="33720" y="252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17622734" flipH="1">
            <a:off x="6521965" y="-1321548"/>
            <a:ext cx="2060842" cy="3080031"/>
            <a:chOff x="6521965" y="-1321548"/>
            <a:chExt cx="2060842" cy="3080031"/>
          </a:xfrm>
        </p:grpSpPr>
        <p:sp>
          <p:nvSpPr>
            <p:cNvPr id="10" name="Freeform 10"/>
            <p:cNvSpPr/>
            <p:nvPr/>
          </p:nvSpPr>
          <p:spPr>
            <a:xfrm>
              <a:off x="6521965" y="-1321548"/>
              <a:ext cx="2060842" cy="3080031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537E9B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17108354" flipH="1">
            <a:off x="6559996" y="-1616071"/>
            <a:ext cx="2060842" cy="3080031"/>
            <a:chOff x="6559996" y="-1616071"/>
            <a:chExt cx="2060842" cy="3080031"/>
          </a:xfrm>
        </p:grpSpPr>
        <p:sp>
          <p:nvSpPr>
            <p:cNvPr id="12" name="Freeform 12"/>
            <p:cNvSpPr/>
            <p:nvPr/>
          </p:nvSpPr>
          <p:spPr>
            <a:xfrm>
              <a:off x="6559996" y="-1616071"/>
              <a:ext cx="2060842" cy="3080031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id="14" name="TextBox 14"/>
          <p:cNvSpPr txBox="1"/>
          <p:nvPr/>
        </p:nvSpPr>
        <p:spPr>
          <a:xfrm rot="21600000">
            <a:off x="604838" y="1924050"/>
            <a:ext cx="4312500" cy="295275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1" i="0" spc="0">
                <a:solidFill>
                  <a:srgbClr val="506592">
                    <a:alpha val="100000"/>
                  </a:srgbClr>
                </a:solidFill>
                <a:latin typeface="Alegreya Sans"/>
              </a:rPr>
              <a:t>Configuration Routing RIP of Router 1:</a:t>
            </a:r>
          </a:p>
        </p:txBody>
      </p:sp>
      <p:sp>
        <p:nvSpPr>
          <p:cNvPr id="15" name="TextBox 15"/>
          <p:cNvSpPr txBox="1"/>
          <p:nvPr/>
        </p:nvSpPr>
        <p:spPr>
          <a:xfrm rot="21600000">
            <a:off x="604838" y="2276475"/>
            <a:ext cx="4312500" cy="22860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Router&gt;enable</a:t>
            </a:r>
          </a:p>
          <a:p>
            <a:pPr algn="l">
              <a:lnSpc>
                <a:spcPts val="2250"/>
              </a:lnSpc>
            </a:pP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Router#config terminal</a:t>
            </a:r>
          </a:p>
          <a:p>
            <a:pPr algn="l">
              <a:lnSpc>
                <a:spcPts val="2250"/>
              </a:lnSpc>
            </a:pP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Router(config)#router rip</a:t>
            </a:r>
          </a:p>
          <a:p>
            <a:pPr algn="l">
              <a:lnSpc>
                <a:spcPts val="2250"/>
              </a:lnSpc>
            </a:pP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Router(config-router)#version 2</a:t>
            </a:r>
          </a:p>
          <a:p>
            <a:pPr algn="l">
              <a:lnSpc>
                <a:spcPts val="2250"/>
              </a:lnSpc>
            </a:pP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Router(config-router)#network 10.0.0.0</a:t>
            </a:r>
          </a:p>
          <a:p>
            <a:pPr algn="l">
              <a:lnSpc>
                <a:spcPts val="2250"/>
              </a:lnSpc>
            </a:pP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Router(config-router)#network 11.0.0.0</a:t>
            </a:r>
          </a:p>
          <a:p>
            <a:pPr algn="l">
              <a:lnSpc>
                <a:spcPts val="2250"/>
              </a:lnSpc>
            </a:pP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Router(config-router)#network 18.0.0.0</a:t>
            </a:r>
          </a:p>
          <a:p>
            <a:pPr algn="l">
              <a:lnSpc>
                <a:spcPts val="2250"/>
              </a:lnSpc>
            </a:pPr>
            <a:r>
              <a:rPr lang="en-US" sz="1500" b="0" i="0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Router(config-router)#no auto-summary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2">
            <a:alphaModFix amt="82000"/>
          </a:blip>
          <a:srcRect/>
          <a:stretch>
            <a:fillRect/>
          </a:stretch>
        </p:blipFill>
        <p:spPr>
          <a:xfrm rot="21600000">
            <a:off x="4667250" y="3471863"/>
            <a:ext cx="3076575" cy="3162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F6F7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600000">
            <a:off x="136734" y="159544"/>
            <a:ext cx="1635975" cy="1190625"/>
          </a:xfrm>
          <a:prstGeom prst="rect">
            <a:avLst/>
          </a:prstGeom>
        </p:spPr>
        <p:txBody>
          <a:bodyPr lIns="0" tIns="133200" rIns="0" bIns="0" rtlCol="0" anchor="t"/>
          <a:lstStyle/>
          <a:p>
            <a:pPr algn="l">
              <a:lnSpc>
                <a:spcPts val="9375"/>
              </a:lnSpc>
            </a:pPr>
            <a:r>
              <a:rPr lang="en-US" sz="9375" b="0" i="0" spc="0">
                <a:solidFill>
                  <a:srgbClr val="CBDBE1">
                    <a:alpha val="60000"/>
                  </a:srgbClr>
                </a:solidFill>
                <a:latin typeface="Montserrat"/>
              </a:rPr>
              <a:t>04</a:t>
            </a:r>
          </a:p>
        </p:txBody>
      </p:sp>
      <p:sp>
        <p:nvSpPr>
          <p:cNvPr id="5" name="TextBox 5"/>
          <p:cNvSpPr txBox="1"/>
          <p:nvPr/>
        </p:nvSpPr>
        <p:spPr>
          <a:xfrm rot="21600000">
            <a:off x="414338" y="852562"/>
            <a:ext cx="4303769" cy="762000"/>
          </a:xfrm>
          <a:prstGeom prst="rect">
            <a:avLst/>
          </a:prstGeom>
        </p:spPr>
        <p:txBody>
          <a:bodyPr lIns="0" tIns="43200" rIns="0" bIns="0" rtlCol="0" anchor="t"/>
          <a:lstStyle/>
          <a:p>
            <a:pPr algn="l">
              <a:lnSpc>
                <a:spcPts val="3000"/>
              </a:lnSpc>
            </a:pPr>
            <a:r>
              <a:rPr lang="en-US" sz="3000" b="0" i="0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Protocols configuration </a:t>
            </a:r>
          </a:p>
        </p:txBody>
      </p:sp>
      <p:grpSp>
        <p:nvGrpSpPr>
          <p:cNvPr id="7" name="Group 7"/>
          <p:cNvGrpSpPr/>
          <p:nvPr/>
        </p:nvGrpSpPr>
        <p:grpSpPr>
          <a:xfrm rot="7916430" flipH="1">
            <a:off x="-2652237" y="1587156"/>
            <a:ext cx="3679675" cy="6579192"/>
            <a:chOff x="-2652237" y="1587156"/>
            <a:chExt cx="3679675" cy="6579192"/>
          </a:xfrm>
        </p:grpSpPr>
        <p:sp>
          <p:nvSpPr>
            <p:cNvPr id="6" name="Freeform 6"/>
            <p:cNvSpPr/>
            <p:nvPr/>
          </p:nvSpPr>
          <p:spPr>
            <a:xfrm>
              <a:off x="-2652237" y="1587156"/>
              <a:ext cx="3679675" cy="6579192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DB33A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5346332" flipH="1">
            <a:off x="-938324" y="4193406"/>
            <a:ext cx="1921041" cy="1530046"/>
            <a:chOff x="-938324" y="4193406"/>
            <a:chExt cx="1921041" cy="1530046"/>
          </a:xfrm>
        </p:grpSpPr>
        <p:sp>
          <p:nvSpPr>
            <p:cNvPr id="8" name="Freeform 8"/>
            <p:cNvSpPr/>
            <p:nvPr/>
          </p:nvSpPr>
          <p:spPr>
            <a:xfrm>
              <a:off x="-938324" y="4193406"/>
              <a:ext cx="1921041" cy="1530046"/>
            </a:xfrm>
            <a:custGeom>
              <a:avLst/>
              <a:gdLst/>
              <a:ahLst/>
              <a:cxnLst/>
              <a:rect l="0" t="0" r="0" b="0"/>
              <a:pathLst>
                <a:path w="304553" h="265444">
                  <a:moveTo>
                    <a:pt x="33720" y="252"/>
                  </a:moveTo>
                  <a:cubicBezTo>
                    <a:pt x="10860" y="5015"/>
                    <a:pt x="-2475" y="56450"/>
                    <a:pt x="383" y="96455"/>
                  </a:cubicBezTo>
                  <a:cubicBezTo>
                    <a:pt x="5145" y="161225"/>
                    <a:pt x="52770" y="218375"/>
                    <a:pt x="109920" y="245045"/>
                  </a:cubicBezTo>
                  <a:cubicBezTo>
                    <a:pt x="168023" y="271715"/>
                    <a:pt x="263273" y="278382"/>
                    <a:pt x="293753" y="226947"/>
                  </a:cubicBezTo>
                  <a:cubicBezTo>
                    <a:pt x="308993" y="201230"/>
                    <a:pt x="308993" y="159320"/>
                    <a:pt x="288038" y="133602"/>
                  </a:cubicBezTo>
                  <a:cubicBezTo>
                    <a:pt x="253748" y="92645"/>
                    <a:pt x="196598" y="130745"/>
                    <a:pt x="128018" y="93597"/>
                  </a:cubicBezTo>
                  <a:cubicBezTo>
                    <a:pt x="67058" y="59307"/>
                    <a:pt x="60390" y="-4510"/>
                    <a:pt x="33720" y="252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17622734" flipH="1">
            <a:off x="6521965" y="-1321548"/>
            <a:ext cx="2060842" cy="3080031"/>
            <a:chOff x="6521965" y="-1321548"/>
            <a:chExt cx="2060842" cy="3080031"/>
          </a:xfrm>
        </p:grpSpPr>
        <p:sp>
          <p:nvSpPr>
            <p:cNvPr id="10" name="Freeform 10"/>
            <p:cNvSpPr/>
            <p:nvPr/>
          </p:nvSpPr>
          <p:spPr>
            <a:xfrm>
              <a:off x="6521965" y="-1321548"/>
              <a:ext cx="2060842" cy="3080031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537E9B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17108354" flipH="1">
            <a:off x="6559996" y="-1616071"/>
            <a:ext cx="2060842" cy="3080031"/>
            <a:chOff x="6559996" y="-1616071"/>
            <a:chExt cx="2060842" cy="3080031"/>
          </a:xfrm>
        </p:grpSpPr>
        <p:sp>
          <p:nvSpPr>
            <p:cNvPr id="12" name="Freeform 12"/>
            <p:cNvSpPr/>
            <p:nvPr/>
          </p:nvSpPr>
          <p:spPr>
            <a:xfrm>
              <a:off x="6559996" y="-1616071"/>
              <a:ext cx="2060842" cy="3080031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id="14" name="TextBox 14"/>
          <p:cNvSpPr txBox="1"/>
          <p:nvPr/>
        </p:nvSpPr>
        <p:spPr>
          <a:xfrm rot="21600000">
            <a:off x="604838" y="1924050"/>
            <a:ext cx="4312500" cy="28575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1" i="0" spc="0" dirty="0">
                <a:solidFill>
                  <a:srgbClr val="506592">
                    <a:alpha val="100000"/>
                  </a:srgbClr>
                </a:solidFill>
                <a:latin typeface="Alegreya Sans"/>
              </a:rPr>
              <a:t>Configuration Routing BGP of Router 1:</a:t>
            </a:r>
          </a:p>
        </p:txBody>
      </p:sp>
      <p:sp>
        <p:nvSpPr>
          <p:cNvPr id="15" name="TextBox 15"/>
          <p:cNvSpPr txBox="1"/>
          <p:nvPr/>
        </p:nvSpPr>
        <p:spPr>
          <a:xfrm rot="21600000">
            <a:off x="604838" y="2276475"/>
            <a:ext cx="4312500" cy="200025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Router&gt;enable</a:t>
            </a:r>
          </a:p>
          <a:p>
            <a:pPr algn="l">
              <a:lnSpc>
                <a:spcPts val="2250"/>
              </a:lnSpc>
            </a:pPr>
            <a:r>
              <a:rPr lang="en-US" sz="1500" b="0" i="0" spc="0" dirty="0" err="1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Router#config</a:t>
            </a:r>
            <a:r>
              <a:rPr lang="en-US" sz="1500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 terminal</a:t>
            </a:r>
          </a:p>
          <a:p>
            <a:pPr algn="l">
              <a:lnSpc>
                <a:spcPts val="2250"/>
              </a:lnSpc>
            </a:pPr>
            <a:r>
              <a:rPr lang="en-US" sz="1500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Router(config)#router </a:t>
            </a:r>
            <a:r>
              <a:rPr lang="en-US" sz="1500" b="0" i="0" spc="0" dirty="0" err="1">
                <a:solidFill>
                  <a:srgbClr val="384656">
                    <a:alpha val="100000"/>
                  </a:srgbClr>
                </a:solidFill>
                <a:latin typeface="Alegreya Sans"/>
              </a:rPr>
              <a:t>bgp</a:t>
            </a:r>
            <a:r>
              <a:rPr lang="en-US" sz="1500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 100</a:t>
            </a:r>
          </a:p>
          <a:p>
            <a:pPr algn="l">
              <a:lnSpc>
                <a:spcPts val="2250"/>
              </a:lnSpc>
            </a:pPr>
            <a:r>
              <a:rPr lang="en-US" sz="1500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Router(config-router)#neighbor 10.0.0.1 remote-as 400</a:t>
            </a:r>
          </a:p>
          <a:p>
            <a:pPr algn="l">
              <a:lnSpc>
                <a:spcPts val="2250"/>
              </a:lnSpc>
            </a:pPr>
            <a:r>
              <a:rPr lang="en-US" sz="1500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Router(config-router)#neighbor 11.0.0.2 remote-as 200</a:t>
            </a:r>
          </a:p>
          <a:p>
            <a:pPr algn="l">
              <a:lnSpc>
                <a:spcPts val="2250"/>
              </a:lnSpc>
            </a:pPr>
            <a:r>
              <a:rPr lang="en-US" sz="1500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Router(config-router)#neighbor 18.0.0.2 remote-as 500</a:t>
            </a:r>
          </a:p>
          <a:p>
            <a:pPr algn="l">
              <a:lnSpc>
                <a:spcPts val="2250"/>
              </a:lnSpc>
            </a:pPr>
            <a:endParaRPr lang="en-US" sz="1500" b="0" i="0" spc="0" dirty="0">
              <a:solidFill>
                <a:srgbClr val="384656">
                  <a:alpha val="100000"/>
                </a:srgbClr>
              </a:solidFill>
              <a:latin typeface="Alegreya Sans"/>
            </a:endParaRP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2">
            <a:alphaModFix amt="82000"/>
          </a:blip>
          <a:srcRect/>
          <a:stretch>
            <a:fillRect/>
          </a:stretch>
        </p:blipFill>
        <p:spPr>
          <a:xfrm rot="21600000">
            <a:off x="4667250" y="3471863"/>
            <a:ext cx="3076575" cy="3162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7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600000">
            <a:off x="136734" y="159544"/>
            <a:ext cx="1635975" cy="1190625"/>
          </a:xfrm>
          <a:prstGeom prst="rect">
            <a:avLst/>
          </a:prstGeom>
        </p:spPr>
        <p:txBody>
          <a:bodyPr lIns="0" tIns="133200" rIns="0" bIns="0" rtlCol="0" anchor="t"/>
          <a:lstStyle/>
          <a:p>
            <a:pPr algn="l">
              <a:lnSpc>
                <a:spcPts val="9375"/>
              </a:lnSpc>
            </a:pPr>
            <a:r>
              <a:rPr lang="en-US" sz="9375" b="0" i="0" spc="0">
                <a:solidFill>
                  <a:srgbClr val="FDB33A">
                    <a:alpha val="30000"/>
                  </a:srgbClr>
                </a:solidFill>
                <a:latin typeface="Montserrat"/>
              </a:rPr>
              <a:t>05</a:t>
            </a:r>
          </a:p>
        </p:txBody>
      </p:sp>
      <p:sp>
        <p:nvSpPr>
          <p:cNvPr id="5" name="TextBox 5"/>
          <p:cNvSpPr txBox="1"/>
          <p:nvPr/>
        </p:nvSpPr>
        <p:spPr>
          <a:xfrm rot="21600000">
            <a:off x="414338" y="852562"/>
            <a:ext cx="4303769" cy="1143000"/>
          </a:xfrm>
          <a:prstGeom prst="rect">
            <a:avLst/>
          </a:prstGeom>
        </p:spPr>
        <p:txBody>
          <a:bodyPr lIns="0" tIns="43200" rIns="0" bIns="0" rtlCol="0" anchor="t"/>
          <a:lstStyle/>
          <a:p>
            <a:pPr algn="l">
              <a:lnSpc>
                <a:spcPts val="3000"/>
              </a:lnSpc>
            </a:pPr>
            <a:r>
              <a:rPr lang="en-US" sz="3000" b="0" i="0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Results and Performance of Protocols</a:t>
            </a:r>
          </a:p>
        </p:txBody>
      </p:sp>
      <p:grpSp>
        <p:nvGrpSpPr>
          <p:cNvPr id="7" name="Group 7"/>
          <p:cNvGrpSpPr/>
          <p:nvPr/>
        </p:nvGrpSpPr>
        <p:grpSpPr>
          <a:xfrm rot="8140369" flipH="1">
            <a:off x="-3090518" y="668782"/>
            <a:ext cx="4397800" cy="7868281"/>
            <a:chOff x="-3090518" y="668782"/>
            <a:chExt cx="4397800" cy="7868281"/>
          </a:xfrm>
        </p:grpSpPr>
        <p:sp>
          <p:nvSpPr>
            <p:cNvPr id="6" name="Freeform 6"/>
            <p:cNvSpPr/>
            <p:nvPr/>
          </p:nvSpPr>
          <p:spPr>
            <a:xfrm>
              <a:off x="-3090518" y="668782"/>
              <a:ext cx="4397800" cy="7868281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DB33A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5570271" flipH="1">
            <a:off x="-1373732" y="3445886"/>
            <a:ext cx="2666745" cy="2429953"/>
            <a:chOff x="-1373732" y="3445886"/>
            <a:chExt cx="2666745" cy="2429953"/>
          </a:xfrm>
        </p:grpSpPr>
        <p:sp>
          <p:nvSpPr>
            <p:cNvPr id="8" name="Freeform 8"/>
            <p:cNvSpPr/>
            <p:nvPr/>
          </p:nvSpPr>
          <p:spPr>
            <a:xfrm>
              <a:off x="-1373732" y="3445886"/>
              <a:ext cx="2666745" cy="2429953"/>
            </a:xfrm>
            <a:custGeom>
              <a:avLst/>
              <a:gdLst/>
              <a:ahLst/>
              <a:cxnLst/>
              <a:rect l="0" t="0" r="0" b="0"/>
              <a:pathLst>
                <a:path w="304553" h="265444">
                  <a:moveTo>
                    <a:pt x="33720" y="252"/>
                  </a:moveTo>
                  <a:cubicBezTo>
                    <a:pt x="10860" y="5015"/>
                    <a:pt x="-2475" y="56450"/>
                    <a:pt x="383" y="96455"/>
                  </a:cubicBezTo>
                  <a:cubicBezTo>
                    <a:pt x="5145" y="161225"/>
                    <a:pt x="52770" y="218375"/>
                    <a:pt x="109920" y="245045"/>
                  </a:cubicBezTo>
                  <a:cubicBezTo>
                    <a:pt x="168023" y="271715"/>
                    <a:pt x="263273" y="278382"/>
                    <a:pt x="293753" y="226947"/>
                  </a:cubicBezTo>
                  <a:cubicBezTo>
                    <a:pt x="308993" y="201230"/>
                    <a:pt x="308993" y="159320"/>
                    <a:pt x="288038" y="133602"/>
                  </a:cubicBezTo>
                  <a:cubicBezTo>
                    <a:pt x="253748" y="92645"/>
                    <a:pt x="196598" y="130745"/>
                    <a:pt x="128018" y="93597"/>
                  </a:cubicBezTo>
                  <a:cubicBezTo>
                    <a:pt x="67058" y="59307"/>
                    <a:pt x="60390" y="-4510"/>
                    <a:pt x="33720" y="252"/>
                  </a:cubicBezTo>
                  <a:close/>
                </a:path>
              </a:pathLst>
            </a:custGeom>
            <a:solidFill>
              <a:srgbClr val="FFFCF7">
                <a:alpha val="40000"/>
              </a:srgbClr>
            </a:solidFill>
          </p:spPr>
        </p:sp>
      </p:grpSp>
      <p:sp>
        <p:nvSpPr>
          <p:cNvPr id="10" name="TextBox 10"/>
          <p:cNvSpPr txBox="1"/>
          <p:nvPr/>
        </p:nvSpPr>
        <p:spPr>
          <a:xfrm rot="21600000">
            <a:off x="747713" y="2238375"/>
            <a:ext cx="6646125" cy="11430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Based on the chosen metrics, we find that the Border Gateway Protocol consumes a higher</a:t>
            </a:r>
            <a:br>
              <a:rPr lang="en-US" sz="1500" b="1" dirty="0"/>
            </a:br>
            <a:r>
              <a:rPr lang="en-US" sz="1500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percentage of CPU and memory than the RIP and we conclude from figure 1 that the most</a:t>
            </a:r>
            <a:br>
              <a:rPr lang="en-US" sz="1500" b="1" dirty="0"/>
            </a:br>
            <a:r>
              <a:rPr lang="en-US" sz="1500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efficient and performance in the network is the RIP protocol.</a:t>
            </a:r>
          </a:p>
          <a:p>
            <a:pPr algn="l">
              <a:lnSpc>
                <a:spcPts val="2250"/>
              </a:lnSpc>
            </a:pPr>
            <a:endParaRPr lang="en-US" sz="1500" b="0" i="0" spc="0" dirty="0">
              <a:solidFill>
                <a:srgbClr val="384656">
                  <a:alpha val="100000"/>
                </a:srgbClr>
              </a:solidFill>
              <a:latin typeface="Alegreya Sans"/>
            </a:endParaRPr>
          </a:p>
        </p:txBody>
      </p:sp>
      <p:sp>
        <p:nvSpPr>
          <p:cNvPr id="11" name="TextBox 11"/>
          <p:cNvSpPr txBox="1"/>
          <p:nvPr/>
        </p:nvSpPr>
        <p:spPr>
          <a:xfrm rot="21600000">
            <a:off x="2976563" y="4772025"/>
            <a:ext cx="4312500" cy="2286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800"/>
              </a:lnSpc>
            </a:pPr>
            <a:r>
              <a:rPr lang="en-US" sz="1200" b="0" i="1" spc="0">
                <a:solidFill>
                  <a:srgbClr val="384656">
                    <a:alpha val="100000"/>
                  </a:srgbClr>
                </a:solidFill>
                <a:latin typeface="Alegreya Sans"/>
              </a:rPr>
              <a:t>Table 1 Performance of BGP and RIP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904875" y="3351560"/>
            <a:ext cx="6324600" cy="14217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F6F7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600000">
            <a:off x="136734" y="159544"/>
            <a:ext cx="1635975" cy="1190625"/>
          </a:xfrm>
          <a:prstGeom prst="rect">
            <a:avLst/>
          </a:prstGeom>
        </p:spPr>
        <p:txBody>
          <a:bodyPr lIns="0" tIns="133200" rIns="0" bIns="0" rtlCol="0" anchor="t"/>
          <a:lstStyle/>
          <a:p>
            <a:pPr algn="l">
              <a:lnSpc>
                <a:spcPts val="9375"/>
              </a:lnSpc>
            </a:pPr>
            <a:r>
              <a:rPr lang="en-US" sz="9375" b="0" i="0" spc="0">
                <a:solidFill>
                  <a:srgbClr val="CBDBE1">
                    <a:alpha val="60000"/>
                  </a:srgbClr>
                </a:solidFill>
                <a:latin typeface="Montserrat"/>
              </a:rPr>
              <a:t>06</a:t>
            </a:r>
          </a:p>
        </p:txBody>
      </p:sp>
      <p:grpSp>
        <p:nvGrpSpPr>
          <p:cNvPr id="6" name="Group 6"/>
          <p:cNvGrpSpPr/>
          <p:nvPr/>
        </p:nvGrpSpPr>
        <p:grpSpPr>
          <a:xfrm rot="2107888" flipH="1">
            <a:off x="4799166" y="2673010"/>
            <a:ext cx="3903165" cy="6978788"/>
            <a:chOff x="4799166" y="2673010"/>
            <a:chExt cx="3903165" cy="6978788"/>
          </a:xfrm>
        </p:grpSpPr>
        <p:sp>
          <p:nvSpPr>
            <p:cNvPr id="5" name="Freeform 5"/>
            <p:cNvSpPr/>
            <p:nvPr/>
          </p:nvSpPr>
          <p:spPr>
            <a:xfrm>
              <a:off x="4799166" y="2673010"/>
              <a:ext cx="3903165" cy="6978788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DB33A">
                <a:alpha val="100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rot="2107888" flipH="1">
            <a:off x="5164561" y="2997318"/>
            <a:ext cx="3903165" cy="6978788"/>
            <a:chOff x="5164561" y="2997318"/>
            <a:chExt cx="3903165" cy="6978788"/>
          </a:xfrm>
        </p:grpSpPr>
        <p:sp>
          <p:nvSpPr>
            <p:cNvPr id="7" name="Freeform 7"/>
            <p:cNvSpPr/>
            <p:nvPr/>
          </p:nvSpPr>
          <p:spPr>
            <a:xfrm>
              <a:off x="5164561" y="2997318"/>
              <a:ext cx="3903165" cy="6978788"/>
            </a:xfrm>
            <a:custGeom>
              <a:avLst/>
              <a:gdLst/>
              <a:ahLst/>
              <a:cxnLst/>
              <a:rect l="0" t="0" r="0" b="0"/>
              <a:pathLst>
                <a:path w="246200" h="303351">
                  <a:moveTo>
                    <a:pt x="187620" y="64250"/>
                  </a:moveTo>
                  <a:cubicBezTo>
                    <a:pt x="182857" y="84252"/>
                    <a:pt x="174285" y="90920"/>
                    <a:pt x="178095" y="103302"/>
                  </a:cubicBezTo>
                  <a:cubicBezTo>
                    <a:pt x="181905" y="115685"/>
                    <a:pt x="192382" y="116637"/>
                    <a:pt x="208575" y="131877"/>
                  </a:cubicBezTo>
                  <a:cubicBezTo>
                    <a:pt x="215242" y="137592"/>
                    <a:pt x="232387" y="152832"/>
                    <a:pt x="240960" y="174740"/>
                  </a:cubicBezTo>
                  <a:cubicBezTo>
                    <a:pt x="250485" y="200457"/>
                    <a:pt x="246675" y="230937"/>
                    <a:pt x="232387" y="253797"/>
                  </a:cubicBezTo>
                  <a:cubicBezTo>
                    <a:pt x="220957" y="271895"/>
                    <a:pt x="205717" y="281420"/>
                    <a:pt x="198097" y="285230"/>
                  </a:cubicBezTo>
                  <a:cubicBezTo>
                    <a:pt x="158092" y="309042"/>
                    <a:pt x="93322" y="311900"/>
                    <a:pt x="48555" y="278562"/>
                  </a:cubicBezTo>
                  <a:cubicBezTo>
                    <a:pt x="-16215" y="230937"/>
                    <a:pt x="-10500" y="126162"/>
                    <a:pt x="32362" y="67107"/>
                  </a:cubicBezTo>
                  <a:cubicBezTo>
                    <a:pt x="74272" y="9957"/>
                    <a:pt x="158092" y="-13855"/>
                    <a:pt x="180000" y="8052"/>
                  </a:cubicBezTo>
                  <a:cubicBezTo>
                    <a:pt x="191430" y="18530"/>
                    <a:pt x="191430" y="46152"/>
                    <a:pt x="187620" y="6425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 rot="21600000">
            <a:off x="414338" y="852562"/>
            <a:ext cx="4303769" cy="381000"/>
          </a:xfrm>
          <a:prstGeom prst="rect">
            <a:avLst/>
          </a:prstGeom>
        </p:spPr>
        <p:txBody>
          <a:bodyPr lIns="0" tIns="43200" rIns="0" bIns="0" rtlCol="0" anchor="t"/>
          <a:lstStyle/>
          <a:p>
            <a:pPr algn="l">
              <a:lnSpc>
                <a:spcPts val="3000"/>
              </a:lnSpc>
            </a:pPr>
            <a:r>
              <a:rPr lang="en-US" sz="3000" b="0" i="0" spc="0">
                <a:solidFill>
                  <a:srgbClr val="537E9B">
                    <a:alpha val="100000"/>
                  </a:srgbClr>
                </a:solidFill>
                <a:latin typeface="Montserrat"/>
              </a:rPr>
              <a:t>Conclusion </a:t>
            </a:r>
          </a:p>
        </p:txBody>
      </p:sp>
      <p:sp>
        <p:nvSpPr>
          <p:cNvPr id="10" name="TextBox 10"/>
          <p:cNvSpPr txBox="1"/>
          <p:nvPr/>
        </p:nvSpPr>
        <p:spPr>
          <a:xfrm rot="21600000">
            <a:off x="493744" y="1962151"/>
            <a:ext cx="6455625" cy="1800225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363"/>
              </a:lnSpc>
            </a:pPr>
            <a:r>
              <a:rPr lang="en-US" sz="1575" b="0" i="0" spc="0" dirty="0">
                <a:solidFill>
                  <a:srgbClr val="222222">
                    <a:alpha val="100000"/>
                  </a:srgbClr>
                </a:solidFill>
                <a:latin typeface="Alegreya Sans"/>
              </a:rPr>
              <a:t>The following conclusions may be drawn based on the results:</a:t>
            </a:r>
          </a:p>
          <a:p>
            <a:pPr algn="l">
              <a:lnSpc>
                <a:spcPts val="2363"/>
              </a:lnSpc>
            </a:pPr>
            <a:br>
              <a:rPr lang="en-US" sz="1575" b="1" dirty="0"/>
            </a:br>
            <a:r>
              <a:rPr lang="en-US" sz="1575" b="0" i="0" spc="0" dirty="0">
                <a:solidFill>
                  <a:srgbClr val="222222">
                    <a:alpha val="100000"/>
                  </a:srgbClr>
                </a:solidFill>
                <a:latin typeface="Alegreya Sans"/>
              </a:rPr>
              <a:t>The routing performance of RIP and BGP is excellent; after transmitting messages numerous times, RIP and BGP routing have an average packet loss of 0%</a:t>
            </a:r>
            <a:br>
              <a:rPr lang="en-US" sz="1575" b="1" dirty="0"/>
            </a:br>
            <a:r>
              <a:rPr lang="en-US" sz="1575" b="0" i="0" spc="0" dirty="0">
                <a:solidFill>
                  <a:srgbClr val="222222">
                    <a:alpha val="100000"/>
                  </a:srgbClr>
                </a:solidFill>
                <a:latin typeface="Alegreya Sans"/>
              </a:rPr>
              <a:t>The RIP routing method of using network space works effectively, resulting in quicker and more efficient information distribution</a:t>
            </a:r>
            <a:br>
              <a:rPr lang="en-US" sz="1575" b="1" dirty="0"/>
            </a:br>
            <a:r>
              <a:rPr lang="en-US" sz="1575" b="0" i="0" spc="0" dirty="0">
                <a:solidFill>
                  <a:srgbClr val="222222">
                    <a:alpha val="100000"/>
                  </a:srgbClr>
                </a:solidFill>
                <a:latin typeface="Alegreya Sans"/>
              </a:rPr>
              <a:t>Rip consumes less memory.</a:t>
            </a:r>
            <a:r>
              <a:rPr lang="en-US" sz="1575" b="0" i="0" spc="0" dirty="0">
                <a:solidFill>
                  <a:srgbClr val="384656">
                    <a:alpha val="100000"/>
                  </a:srgbClr>
                </a:solidFill>
                <a:latin typeface="Alegreya Sans"/>
              </a:rPr>
              <a:t> </a:t>
            </a:r>
          </a:p>
        </p:txBody>
      </p:sp>
      <p:pic>
        <p:nvPicPr>
          <p:cNvPr id="12" name="Graphic 11" descr="Badge 1 outline">
            <a:extLst>
              <a:ext uri="{FF2B5EF4-FFF2-40B4-BE49-F238E27FC236}">
                <a16:creationId xmlns:a16="http://schemas.microsoft.com/office/drawing/2014/main" id="{95E7C162-2FA7-2230-007B-5AAF0F676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6733" y="2605436"/>
            <a:ext cx="289769" cy="289769"/>
          </a:xfrm>
          <a:prstGeom prst="rect">
            <a:avLst/>
          </a:prstGeom>
        </p:spPr>
      </p:pic>
      <p:pic>
        <p:nvPicPr>
          <p:cNvPr id="14" name="Graphic 13" descr="Badge outline">
            <a:extLst>
              <a:ext uri="{FF2B5EF4-FFF2-40B4-BE49-F238E27FC236}">
                <a16:creationId xmlns:a16="http://schemas.microsoft.com/office/drawing/2014/main" id="{6E2D614C-7BD9-80E5-58FB-FA4E6A920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6733" y="3216310"/>
            <a:ext cx="289769" cy="289769"/>
          </a:xfrm>
          <a:prstGeom prst="rect">
            <a:avLst/>
          </a:prstGeom>
        </p:spPr>
      </p:pic>
      <p:pic>
        <p:nvPicPr>
          <p:cNvPr id="16" name="Graphic 15" descr="Badge 3 outline">
            <a:extLst>
              <a:ext uri="{FF2B5EF4-FFF2-40B4-BE49-F238E27FC236}">
                <a16:creationId xmlns:a16="http://schemas.microsoft.com/office/drawing/2014/main" id="{8FDB6EF1-A6F1-5825-E944-A5AC5F3E81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6733" y="3827185"/>
            <a:ext cx="289769" cy="2897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451</Words>
  <Application>Microsoft Office PowerPoint</Application>
  <PresentationFormat>Custom</PresentationFormat>
  <Paragraphs>65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Alegreya Sans</vt:lpstr>
      <vt:lpstr>Calibri Light</vt:lpstr>
      <vt:lpstr>Montserrat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Fida Mohammed</dc:creator>
  <cp:lastModifiedBy>فداء محمد العلو</cp:lastModifiedBy>
  <cp:revision>3</cp:revision>
  <dcterms:created xsi:type="dcterms:W3CDTF">2022-05-16T16:34:06Z</dcterms:created>
  <dcterms:modified xsi:type="dcterms:W3CDTF">2022-05-16T17:36:55Z</dcterms:modified>
</cp:coreProperties>
</file>

<file path=docProps/thumbnail.jpeg>
</file>